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8" r:id="rId2"/>
    <p:sldId id="633" r:id="rId3"/>
    <p:sldId id="630" r:id="rId4"/>
    <p:sldId id="578" r:id="rId5"/>
    <p:sldId id="579" r:id="rId6"/>
    <p:sldId id="580" r:id="rId7"/>
    <p:sldId id="581" r:id="rId8"/>
    <p:sldId id="582" r:id="rId9"/>
    <p:sldId id="631" r:id="rId10"/>
    <p:sldId id="637" r:id="rId11"/>
    <p:sldId id="638" r:id="rId12"/>
    <p:sldId id="639" r:id="rId13"/>
    <p:sldId id="640" r:id="rId14"/>
    <p:sldId id="641" r:id="rId15"/>
    <p:sldId id="642" r:id="rId16"/>
    <p:sldId id="634" r:id="rId17"/>
    <p:sldId id="643" r:id="rId18"/>
    <p:sldId id="635" r:id="rId19"/>
    <p:sldId id="636" r:id="rId20"/>
    <p:sldId id="632" r:id="rId21"/>
    <p:sldId id="645" r:id="rId22"/>
    <p:sldId id="610" r:id="rId23"/>
    <p:sldId id="607" r:id="rId24"/>
    <p:sldId id="611" r:id="rId25"/>
    <p:sldId id="612" r:id="rId26"/>
    <p:sldId id="613" r:id="rId27"/>
    <p:sldId id="609" r:id="rId28"/>
    <p:sldId id="583" r:id="rId29"/>
    <p:sldId id="614" r:id="rId30"/>
    <p:sldId id="591" r:id="rId31"/>
    <p:sldId id="615" r:id="rId32"/>
    <p:sldId id="616" r:id="rId33"/>
    <p:sldId id="644" r:id="rId34"/>
    <p:sldId id="617" r:id="rId35"/>
    <p:sldId id="629" r:id="rId36"/>
    <p:sldId id="618" r:id="rId37"/>
    <p:sldId id="592" r:id="rId38"/>
    <p:sldId id="595" r:id="rId39"/>
    <p:sldId id="596" r:id="rId40"/>
    <p:sldId id="623" r:id="rId41"/>
    <p:sldId id="626" r:id="rId42"/>
    <p:sldId id="624" r:id="rId43"/>
    <p:sldId id="625" r:id="rId44"/>
    <p:sldId id="627" r:id="rId45"/>
    <p:sldId id="628" r:id="rId46"/>
    <p:sldId id="597" r:id="rId47"/>
    <p:sldId id="619" r:id="rId48"/>
    <p:sldId id="598" r:id="rId49"/>
    <p:sldId id="599" r:id="rId50"/>
    <p:sldId id="601" r:id="rId51"/>
    <p:sldId id="600" r:id="rId52"/>
    <p:sldId id="602" r:id="rId53"/>
    <p:sldId id="603" r:id="rId54"/>
    <p:sldId id="604" r:id="rId55"/>
    <p:sldId id="605" r:id="rId56"/>
    <p:sldId id="606" r:id="rId57"/>
    <p:sldId id="577" r:id="rId5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9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26" autoAdjust="0"/>
  </p:normalViewPr>
  <p:slideViewPr>
    <p:cSldViewPr>
      <p:cViewPr varScale="1">
        <p:scale>
          <a:sx n="63" d="100"/>
          <a:sy n="63" d="100"/>
        </p:scale>
        <p:origin x="1332" y="60"/>
      </p:cViewPr>
      <p:guideLst>
        <p:guide orient="horz" pos="2160"/>
        <p:guide pos="2880"/>
      </p:guideLst>
    </p:cSldViewPr>
  </p:slideViewPr>
  <p:notesTextViewPr>
    <p:cViewPr>
      <p:scale>
        <a:sx n="1" d="1"/>
        <a:sy n="1" d="1"/>
      </p:scale>
      <p:origin x="0" y="0"/>
    </p:cViewPr>
  </p:notesTextViewPr>
  <p:notesViewPr>
    <p:cSldViewPr>
      <p:cViewPr varScale="1">
        <p:scale>
          <a:sx n="80" d="100"/>
          <a:sy n="80" d="100"/>
        </p:scale>
        <p:origin x="-1884" y="-84"/>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137" cy="513858"/>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sz="quarter" idx="1"/>
          </p:nvPr>
        </p:nvSpPr>
        <p:spPr>
          <a:xfrm>
            <a:off x="4020506" y="1"/>
            <a:ext cx="3077137" cy="513858"/>
          </a:xfrm>
          <a:prstGeom prst="rect">
            <a:avLst/>
          </a:prstGeom>
        </p:spPr>
        <p:txBody>
          <a:bodyPr vert="horz" lIns="94768" tIns="47384" rIns="94768" bIns="47384" rtlCol="0"/>
          <a:lstStyle>
            <a:lvl1pPr algn="r">
              <a:defRPr sz="1200"/>
            </a:lvl1pPr>
          </a:lstStyle>
          <a:p>
            <a:fld id="{992BE0F4-8290-477F-9711-C9CB92BED00E}" type="datetimeFigureOut">
              <a:rPr lang="de-DE" smtClean="0"/>
              <a:t>31.01.2025</a:t>
            </a:fld>
            <a:endParaRPr lang="de-DE"/>
          </a:p>
        </p:txBody>
      </p:sp>
      <p:sp>
        <p:nvSpPr>
          <p:cNvPr id="4" name="Fußzeilenplatzhalter 3"/>
          <p:cNvSpPr>
            <a:spLocks noGrp="1"/>
          </p:cNvSpPr>
          <p:nvPr>
            <p:ph type="ftr" sz="quarter" idx="2"/>
          </p:nvPr>
        </p:nvSpPr>
        <p:spPr>
          <a:xfrm>
            <a:off x="0" y="9720756"/>
            <a:ext cx="3077137" cy="513858"/>
          </a:xfrm>
          <a:prstGeom prst="rect">
            <a:avLst/>
          </a:prstGeom>
        </p:spPr>
        <p:txBody>
          <a:bodyPr vert="horz" lIns="94768" tIns="47384" rIns="94768" bIns="47384" rtlCol="0" anchor="b"/>
          <a:lstStyle>
            <a:lvl1pPr algn="l">
              <a:defRPr sz="1200"/>
            </a:lvl1pPr>
          </a:lstStyle>
          <a:p>
            <a:endParaRPr lang="de-DE"/>
          </a:p>
        </p:txBody>
      </p:sp>
      <p:sp>
        <p:nvSpPr>
          <p:cNvPr id="5" name="Foliennummernplatzhalter 4"/>
          <p:cNvSpPr>
            <a:spLocks noGrp="1"/>
          </p:cNvSpPr>
          <p:nvPr>
            <p:ph type="sldNum" sz="quarter" idx="3"/>
          </p:nvPr>
        </p:nvSpPr>
        <p:spPr>
          <a:xfrm>
            <a:off x="4020506" y="9720756"/>
            <a:ext cx="3077137" cy="513858"/>
          </a:xfrm>
          <a:prstGeom prst="rect">
            <a:avLst/>
          </a:prstGeom>
        </p:spPr>
        <p:txBody>
          <a:bodyPr vert="horz" lIns="94768" tIns="47384" rIns="94768" bIns="47384" rtlCol="0" anchor="b"/>
          <a:lstStyle>
            <a:lvl1pPr algn="r">
              <a:defRPr sz="1200"/>
            </a:lvl1pPr>
          </a:lstStyle>
          <a:p>
            <a:fld id="{6914D050-8F78-4CF0-AF19-2E1E885FEC3F}" type="slidenum">
              <a:rPr lang="de-DE" smtClean="0"/>
              <a:t>‹Nr.›</a:t>
            </a:fld>
            <a:endParaRPr lang="de-DE"/>
          </a:p>
        </p:txBody>
      </p:sp>
    </p:spTree>
    <p:extLst>
      <p:ext uri="{BB962C8B-B14F-4D97-AF65-F5344CB8AC3E}">
        <p14:creationId xmlns:p14="http://schemas.microsoft.com/office/powerpoint/2010/main" val="1334789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 y="2"/>
            <a:ext cx="3076363" cy="511731"/>
          </a:xfrm>
          <a:prstGeom prst="rect">
            <a:avLst/>
          </a:prstGeom>
        </p:spPr>
        <p:txBody>
          <a:bodyPr vert="horz" lIns="94768" tIns="47384" rIns="94768" bIns="47384" rtlCol="0"/>
          <a:lstStyle>
            <a:lvl1pPr algn="l">
              <a:defRPr sz="1200"/>
            </a:lvl1pPr>
          </a:lstStyle>
          <a:p>
            <a:endParaRPr lang="de-DE" dirty="0"/>
          </a:p>
        </p:txBody>
      </p:sp>
      <p:sp>
        <p:nvSpPr>
          <p:cNvPr id="3" name="Datumsplatzhalter 2"/>
          <p:cNvSpPr>
            <a:spLocks noGrp="1"/>
          </p:cNvSpPr>
          <p:nvPr>
            <p:ph type="dt" idx="1"/>
          </p:nvPr>
        </p:nvSpPr>
        <p:spPr>
          <a:xfrm>
            <a:off x="4021300" y="2"/>
            <a:ext cx="3076363" cy="511731"/>
          </a:xfrm>
          <a:prstGeom prst="rect">
            <a:avLst/>
          </a:prstGeom>
        </p:spPr>
        <p:txBody>
          <a:bodyPr vert="horz" lIns="94768" tIns="47384" rIns="94768" bIns="47384" rtlCol="0"/>
          <a:lstStyle>
            <a:lvl1pPr algn="r">
              <a:defRPr sz="1200"/>
            </a:lvl1pPr>
          </a:lstStyle>
          <a:p>
            <a:fld id="{91B073BC-B037-461E-A197-F1A00D7FF407}" type="datetimeFigureOut">
              <a:rPr lang="de-DE" smtClean="0"/>
              <a:t>31.01.2025</a:t>
            </a:fld>
            <a:endParaRPr lang="de-DE"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de-DE" dirty="0"/>
          </a:p>
        </p:txBody>
      </p:sp>
      <p:sp>
        <p:nvSpPr>
          <p:cNvPr id="5" name="Notizenplatzhalter 4"/>
          <p:cNvSpPr>
            <a:spLocks noGrp="1"/>
          </p:cNvSpPr>
          <p:nvPr>
            <p:ph type="body" sz="quarter" idx="3"/>
          </p:nvPr>
        </p:nvSpPr>
        <p:spPr>
          <a:xfrm>
            <a:off x="709931" y="4861446"/>
            <a:ext cx="5679440" cy="4605576"/>
          </a:xfrm>
          <a:prstGeom prst="rect">
            <a:avLst/>
          </a:prstGeom>
        </p:spPr>
        <p:txBody>
          <a:bodyPr vert="horz" lIns="94768" tIns="47384" rIns="94768" bIns="4738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 y="9721108"/>
            <a:ext cx="3076363" cy="511731"/>
          </a:xfrm>
          <a:prstGeom prst="rect">
            <a:avLst/>
          </a:prstGeom>
        </p:spPr>
        <p:txBody>
          <a:bodyPr vert="horz" lIns="94768" tIns="47384" rIns="94768" bIns="47384" rtlCol="0" anchor="b"/>
          <a:lstStyle>
            <a:lvl1pPr algn="l">
              <a:defRPr sz="1200"/>
            </a:lvl1pPr>
          </a:lstStyle>
          <a:p>
            <a:endParaRPr lang="de-DE" dirty="0"/>
          </a:p>
        </p:txBody>
      </p:sp>
      <p:sp>
        <p:nvSpPr>
          <p:cNvPr id="7" name="Foliennummernplatzhalter 6"/>
          <p:cNvSpPr>
            <a:spLocks noGrp="1"/>
          </p:cNvSpPr>
          <p:nvPr>
            <p:ph type="sldNum" sz="quarter" idx="5"/>
          </p:nvPr>
        </p:nvSpPr>
        <p:spPr>
          <a:xfrm>
            <a:off x="4021300" y="9721108"/>
            <a:ext cx="3076363" cy="511731"/>
          </a:xfrm>
          <a:prstGeom prst="rect">
            <a:avLst/>
          </a:prstGeom>
        </p:spPr>
        <p:txBody>
          <a:bodyPr vert="horz" lIns="94768" tIns="47384" rIns="94768" bIns="47384" rtlCol="0" anchor="b"/>
          <a:lstStyle>
            <a:lvl1pPr algn="r">
              <a:defRPr sz="1200"/>
            </a:lvl1pPr>
          </a:lstStyle>
          <a:p>
            <a:fld id="{93BAF80C-D4AD-464F-8D8E-9A3F2575B281}" type="slidenum">
              <a:rPr lang="de-DE" smtClean="0"/>
              <a:t>‹Nr.›</a:t>
            </a:fld>
            <a:endParaRPr lang="de-DE" dirty="0"/>
          </a:p>
        </p:txBody>
      </p:sp>
    </p:spTree>
    <p:extLst>
      <p:ext uri="{BB962C8B-B14F-4D97-AF65-F5344CB8AC3E}">
        <p14:creationId xmlns:p14="http://schemas.microsoft.com/office/powerpoint/2010/main" val="308104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defTabSz="914778" eaLnBrk="0" hangingPunct="0">
              <a:spcBef>
                <a:spcPct val="30000"/>
              </a:spcBef>
              <a:defRPr sz="1200">
                <a:solidFill>
                  <a:schemeClr val="tx1"/>
                </a:solidFill>
                <a:latin typeface="Arial" charset="0"/>
              </a:defRPr>
            </a:lvl1pPr>
            <a:lvl2pPr marL="769993" indent="-296151" defTabSz="914778" eaLnBrk="0" hangingPunct="0">
              <a:spcBef>
                <a:spcPct val="30000"/>
              </a:spcBef>
              <a:defRPr sz="1200">
                <a:solidFill>
                  <a:schemeClr val="tx1"/>
                </a:solidFill>
                <a:latin typeface="Arial" charset="0"/>
              </a:defRPr>
            </a:lvl2pPr>
            <a:lvl3pPr marL="1184605" indent="-236921" defTabSz="914778" eaLnBrk="0" hangingPunct="0">
              <a:spcBef>
                <a:spcPct val="30000"/>
              </a:spcBef>
              <a:defRPr sz="1200">
                <a:solidFill>
                  <a:schemeClr val="tx1"/>
                </a:solidFill>
                <a:latin typeface="Arial" charset="0"/>
              </a:defRPr>
            </a:lvl3pPr>
            <a:lvl4pPr marL="1658447" indent="-236921" defTabSz="914778" eaLnBrk="0" hangingPunct="0">
              <a:spcBef>
                <a:spcPct val="30000"/>
              </a:spcBef>
              <a:defRPr sz="1200">
                <a:solidFill>
                  <a:schemeClr val="tx1"/>
                </a:solidFill>
                <a:latin typeface="Arial" charset="0"/>
              </a:defRPr>
            </a:lvl4pPr>
            <a:lvl5pPr marL="2132289" indent="-236921" defTabSz="914778" eaLnBrk="0" hangingPunct="0">
              <a:spcBef>
                <a:spcPct val="30000"/>
              </a:spcBef>
              <a:defRPr sz="1200">
                <a:solidFill>
                  <a:schemeClr val="tx1"/>
                </a:solidFill>
                <a:latin typeface="Arial" charset="0"/>
              </a:defRPr>
            </a:lvl5pPr>
            <a:lvl6pPr marL="2606131" indent="-236921" defTabSz="914778" eaLnBrk="0" fontAlgn="base" hangingPunct="0">
              <a:spcBef>
                <a:spcPct val="30000"/>
              </a:spcBef>
              <a:spcAft>
                <a:spcPct val="0"/>
              </a:spcAft>
              <a:defRPr sz="1200">
                <a:solidFill>
                  <a:schemeClr val="tx1"/>
                </a:solidFill>
                <a:latin typeface="Arial" charset="0"/>
              </a:defRPr>
            </a:lvl6pPr>
            <a:lvl7pPr marL="3079974" indent="-236921" defTabSz="914778" eaLnBrk="0" fontAlgn="base" hangingPunct="0">
              <a:spcBef>
                <a:spcPct val="30000"/>
              </a:spcBef>
              <a:spcAft>
                <a:spcPct val="0"/>
              </a:spcAft>
              <a:defRPr sz="1200">
                <a:solidFill>
                  <a:schemeClr val="tx1"/>
                </a:solidFill>
                <a:latin typeface="Arial" charset="0"/>
              </a:defRPr>
            </a:lvl7pPr>
            <a:lvl8pPr marL="3553816" indent="-236921" defTabSz="914778" eaLnBrk="0" fontAlgn="base" hangingPunct="0">
              <a:spcBef>
                <a:spcPct val="30000"/>
              </a:spcBef>
              <a:spcAft>
                <a:spcPct val="0"/>
              </a:spcAft>
              <a:defRPr sz="1200">
                <a:solidFill>
                  <a:schemeClr val="tx1"/>
                </a:solidFill>
                <a:latin typeface="Arial" charset="0"/>
              </a:defRPr>
            </a:lvl8pPr>
            <a:lvl9pPr marL="4027658" indent="-236921" defTabSz="91477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94EF7B6-289B-4EC1-A406-2948B952CCE0}" type="slidenum">
              <a:rPr lang="de-DE" altLang="de-DE" smtClean="0"/>
              <a:pPr eaLnBrk="1" hangingPunct="1">
                <a:spcBef>
                  <a:spcPct val="0"/>
                </a:spcBef>
              </a:pPr>
              <a:t>1</a:t>
            </a:fld>
            <a:endParaRPr lang="de-DE" altLang="de-DE" dirty="0"/>
          </a:p>
        </p:txBody>
      </p:sp>
      <p:sp>
        <p:nvSpPr>
          <p:cNvPr id="86019" name="Rectangle 2"/>
          <p:cNvSpPr>
            <a:spLocks noGrp="1" noRot="1" noChangeAspect="1" noChangeArrowheads="1" noTextEdit="1"/>
          </p:cNvSpPr>
          <p:nvPr>
            <p:ph type="sldImg"/>
          </p:nvPr>
        </p:nvSpPr>
        <p:spPr>
          <a:ln/>
        </p:spPr>
      </p:sp>
      <p:sp>
        <p:nvSpPr>
          <p:cNvPr id="86020" name="Rectangle 4"/>
          <p:cNvSpPr>
            <a:spLocks noGrp="1" noChangeArrowheads="1"/>
          </p:cNvSpPr>
          <p:nvPr>
            <p:ph type="body" idx="1"/>
          </p:nvPr>
        </p:nvSpPr>
        <p:spPr>
          <a:noFill/>
        </p:spPr>
        <p:txBody>
          <a:bodyPr/>
          <a:lstStyle/>
          <a:p>
            <a:pPr marL="177691" indent="-177691">
              <a:buFontTx/>
              <a:buChar char="-"/>
            </a:pPr>
            <a:endParaRPr lang="de-DE" altLang="de-DE"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3BAF80C-D4AD-464F-8D8E-9A3F2575B281}" type="slidenum">
              <a:rPr lang="de-DE" smtClean="0"/>
              <a:t>57</a:t>
            </a:fld>
            <a:endParaRPr lang="de-DE"/>
          </a:p>
        </p:txBody>
      </p:sp>
    </p:spTree>
    <p:extLst>
      <p:ext uri="{BB962C8B-B14F-4D97-AF65-F5344CB8AC3E}">
        <p14:creationId xmlns:p14="http://schemas.microsoft.com/office/powerpoint/2010/main" val="1730731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98296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DE" dirty="0"/>
          </a:p>
        </p:txBody>
      </p:sp>
      <p:sp>
        <p:nvSpPr>
          <p:cNvPr id="18" name="Titel 1"/>
          <p:cNvSpPr>
            <a:spLocks noGrp="1"/>
          </p:cNvSpPr>
          <p:nvPr>
            <p:ph type="title"/>
          </p:nvPr>
        </p:nvSpPr>
        <p:spPr>
          <a:xfrm>
            <a:off x="722313" y="2138933"/>
            <a:ext cx="7772400" cy="1362075"/>
          </a:xfrm>
        </p:spPr>
        <p:txBody>
          <a:bodyPr anchor="t"/>
          <a:lstStyle>
            <a:lvl1pPr algn="l">
              <a:defRPr sz="4000" b="1" cap="all"/>
            </a:lvl1pPr>
          </a:lstStyle>
          <a:p>
            <a:r>
              <a:rPr lang="de-DE"/>
              <a:t>Titelmasterformat durch Klicken bearbeiten</a:t>
            </a:r>
            <a:endParaRPr lang="de-DE" dirty="0"/>
          </a:p>
        </p:txBody>
      </p:sp>
    </p:spTree>
    <p:extLst>
      <p:ext uri="{BB962C8B-B14F-4D97-AF65-F5344CB8AC3E}">
        <p14:creationId xmlns:p14="http://schemas.microsoft.com/office/powerpoint/2010/main" val="238182546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8229600" cy="854968"/>
          </a:xfrm>
        </p:spPr>
        <p:txBody>
          <a:bodyPr/>
          <a:lstStyle>
            <a:lvl1pPr algn="l">
              <a:defRPr/>
            </a:lvl1pPr>
          </a:lstStyle>
          <a:p>
            <a:r>
              <a:rPr lang="de-DE"/>
              <a:t>Titelmasterformat durch Klicken bearbeiten</a:t>
            </a:r>
            <a:endParaRPr lang="de-DE" dirty="0"/>
          </a:p>
        </p:txBody>
      </p:sp>
      <p:sp>
        <p:nvSpPr>
          <p:cNvPr id="3" name="Inhaltsplatzhalter 2"/>
          <p:cNvSpPr>
            <a:spLocks noGrp="1"/>
          </p:cNvSpPr>
          <p:nvPr>
            <p:ph idx="1"/>
          </p:nvPr>
        </p:nvSpPr>
        <p:spPr>
          <a:xfrm>
            <a:off x="457200" y="1700808"/>
            <a:ext cx="8229600" cy="4608512"/>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oliennummernplatzhalter 5"/>
          <p:cNvSpPr>
            <a:spLocks noGrp="1"/>
          </p:cNvSpPr>
          <p:nvPr>
            <p:ph type="sldNum" sz="quarter" idx="4"/>
          </p:nvPr>
        </p:nvSpPr>
        <p:spPr>
          <a:xfrm>
            <a:off x="8450088" y="6453336"/>
            <a:ext cx="514400" cy="268139"/>
          </a:xfrm>
          <a:prstGeom prst="rect">
            <a:avLst/>
          </a:prstGeom>
        </p:spPr>
        <p:txBody>
          <a:bodyPr/>
          <a:lstStyle>
            <a:lvl1pPr>
              <a:defRPr sz="1100">
                <a:solidFill>
                  <a:schemeClr val="bg1"/>
                </a:solidFill>
              </a:defRPr>
            </a:lvl1pPr>
          </a:lstStyle>
          <a:p>
            <a:fld id="{9B122337-2F62-40CA-87D6-DD2FA2788348}"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45819053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11" name="Foliennummernplatzhalter 5"/>
          <p:cNvSpPr>
            <a:spLocks noGrp="1"/>
          </p:cNvSpPr>
          <p:nvPr>
            <p:ph type="sldNum" sz="quarter" idx="4"/>
          </p:nvPr>
        </p:nvSpPr>
        <p:spPr>
          <a:xfrm>
            <a:off x="8450088" y="6453336"/>
            <a:ext cx="514400" cy="268139"/>
          </a:xfrm>
          <a:prstGeom prst="rect">
            <a:avLst/>
          </a:prstGeom>
        </p:spPr>
        <p:txBody>
          <a:bodyPr/>
          <a:lstStyle>
            <a:lvl1pPr>
              <a:defRPr sz="1100">
                <a:solidFill>
                  <a:schemeClr val="bg1"/>
                </a:solidFill>
              </a:defRPr>
            </a:lvl1pPr>
          </a:lstStyle>
          <a:p>
            <a:fld id="{9B122337-2F62-40CA-87D6-DD2FA2788348}" type="slidenum">
              <a:rPr lang="de-DE" smtClean="0">
                <a:solidFill>
                  <a:prstClr val="white"/>
                </a:solidFill>
              </a:rPr>
              <a:pPr/>
              <a:t>‹Nr.›</a:t>
            </a:fld>
            <a:endParaRPr lang="de-DE" dirty="0">
              <a:solidFill>
                <a:prstClr val="white"/>
              </a:solidFill>
            </a:endParaRPr>
          </a:p>
        </p:txBody>
      </p:sp>
      <p:sp>
        <p:nvSpPr>
          <p:cNvPr id="1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DE" dirty="0"/>
          </a:p>
        </p:txBody>
      </p:sp>
    </p:spTree>
    <p:extLst>
      <p:ext uri="{BB962C8B-B14F-4D97-AF65-F5344CB8AC3E}">
        <p14:creationId xmlns:p14="http://schemas.microsoft.com/office/powerpoint/2010/main" val="59671590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8229600" cy="854968"/>
          </a:xfrm>
        </p:spPr>
        <p:txBody>
          <a:bodyPr/>
          <a:lstStyle>
            <a:lvl1pPr algn="l">
              <a:defRPr/>
            </a:lvl1pPr>
          </a:lstStyle>
          <a:p>
            <a:r>
              <a:rPr lang="de-DE"/>
              <a:t>Titelmasterformat durch Klicken bearbeiten</a:t>
            </a:r>
            <a:endParaRPr lang="de-DE" dirty="0"/>
          </a:p>
        </p:txBody>
      </p:sp>
      <p:sp>
        <p:nvSpPr>
          <p:cNvPr id="3" name="Inhaltsplatzhalter 2"/>
          <p:cNvSpPr>
            <a:spLocks noGrp="1"/>
          </p:cNvSpPr>
          <p:nvPr>
            <p:ph sz="half" idx="1"/>
          </p:nvPr>
        </p:nvSpPr>
        <p:spPr>
          <a:xfrm>
            <a:off x="457200" y="1700808"/>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648200" y="1700808"/>
            <a:ext cx="40386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2" name="Foliennummernplatzhalter 5"/>
          <p:cNvSpPr>
            <a:spLocks noGrp="1"/>
          </p:cNvSpPr>
          <p:nvPr>
            <p:ph type="sldNum" sz="quarter" idx="4"/>
          </p:nvPr>
        </p:nvSpPr>
        <p:spPr>
          <a:xfrm>
            <a:off x="8450088" y="6453336"/>
            <a:ext cx="514400" cy="268139"/>
          </a:xfrm>
          <a:prstGeom prst="rect">
            <a:avLst/>
          </a:prstGeom>
        </p:spPr>
        <p:txBody>
          <a:bodyPr/>
          <a:lstStyle>
            <a:lvl1pPr>
              <a:defRPr sz="1100">
                <a:solidFill>
                  <a:schemeClr val="bg1"/>
                </a:solidFill>
              </a:defRPr>
            </a:lvl1pPr>
          </a:lstStyle>
          <a:p>
            <a:fld id="{9B122337-2F62-40CA-87D6-DD2FA2788348}"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146604740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8229600" cy="854968"/>
          </a:xfrm>
        </p:spPr>
        <p:txBody>
          <a:bodyPr/>
          <a:lstStyle>
            <a:lvl1pPr algn="l">
              <a:defRPr/>
            </a:lvl1pPr>
          </a:lstStyle>
          <a:p>
            <a:r>
              <a:rPr lang="de-DE"/>
              <a:t>Titelmasterformat durch Klicken bearbeiten</a:t>
            </a:r>
            <a:endParaRPr lang="de-DE" dirty="0"/>
          </a:p>
        </p:txBody>
      </p:sp>
      <p:sp>
        <p:nvSpPr>
          <p:cNvPr id="3" name="Textplatzhalter 2"/>
          <p:cNvSpPr>
            <a:spLocks noGrp="1"/>
          </p:cNvSpPr>
          <p:nvPr>
            <p:ph type="body" idx="1"/>
          </p:nvPr>
        </p:nvSpPr>
        <p:spPr>
          <a:xfrm>
            <a:off x="457200" y="1700808"/>
            <a:ext cx="4040188"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564904"/>
            <a:ext cx="4040188" cy="37444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700808"/>
            <a:ext cx="4041775" cy="72008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564904"/>
            <a:ext cx="4041775" cy="37444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4" name="Foliennummernplatzhalter 5"/>
          <p:cNvSpPr>
            <a:spLocks noGrp="1"/>
          </p:cNvSpPr>
          <p:nvPr>
            <p:ph type="sldNum" sz="quarter" idx="10"/>
          </p:nvPr>
        </p:nvSpPr>
        <p:spPr>
          <a:xfrm>
            <a:off x="8450088" y="6453336"/>
            <a:ext cx="514400" cy="268139"/>
          </a:xfrm>
          <a:prstGeom prst="rect">
            <a:avLst/>
          </a:prstGeom>
        </p:spPr>
        <p:txBody>
          <a:bodyPr/>
          <a:lstStyle>
            <a:lvl1pPr>
              <a:defRPr sz="1100">
                <a:solidFill>
                  <a:schemeClr val="bg1"/>
                </a:solidFill>
              </a:defRPr>
            </a:lvl1pPr>
          </a:lstStyle>
          <a:p>
            <a:fld id="{9B122337-2F62-40CA-87D6-DD2FA2788348}"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358932473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1824"/>
            <a:ext cx="8229600" cy="854968"/>
          </a:xfrm>
        </p:spPr>
        <p:txBody>
          <a:bodyPr/>
          <a:lstStyle>
            <a:lvl1pPr algn="l">
              <a:defRPr/>
            </a:lvl1pPr>
          </a:lstStyle>
          <a:p>
            <a:r>
              <a:rPr lang="de-DE"/>
              <a:t>Titelmasterformat durch Klicken bearbeiten</a:t>
            </a:r>
            <a:endParaRPr lang="de-DE" dirty="0"/>
          </a:p>
        </p:txBody>
      </p:sp>
      <p:sp>
        <p:nvSpPr>
          <p:cNvPr id="10" name="Foliennummernplatzhalter 5"/>
          <p:cNvSpPr>
            <a:spLocks noGrp="1"/>
          </p:cNvSpPr>
          <p:nvPr>
            <p:ph type="sldNum" sz="quarter" idx="4"/>
          </p:nvPr>
        </p:nvSpPr>
        <p:spPr>
          <a:xfrm>
            <a:off x="8450088" y="6453336"/>
            <a:ext cx="514400" cy="268139"/>
          </a:xfrm>
          <a:prstGeom prst="rect">
            <a:avLst/>
          </a:prstGeom>
        </p:spPr>
        <p:txBody>
          <a:bodyPr/>
          <a:lstStyle>
            <a:lvl1pPr>
              <a:defRPr sz="1100">
                <a:solidFill>
                  <a:schemeClr val="bg1"/>
                </a:solidFill>
              </a:defRPr>
            </a:lvl1pPr>
          </a:lstStyle>
          <a:p>
            <a:fld id="{9B122337-2F62-40CA-87D6-DD2FA2788348}"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242537808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9" name="Foliennummernplatzhalter 5"/>
          <p:cNvSpPr>
            <a:spLocks noGrp="1"/>
          </p:cNvSpPr>
          <p:nvPr>
            <p:ph type="sldNum" sz="quarter" idx="4"/>
          </p:nvPr>
        </p:nvSpPr>
        <p:spPr>
          <a:xfrm>
            <a:off x="8450088" y="6453336"/>
            <a:ext cx="514400" cy="268139"/>
          </a:xfrm>
          <a:prstGeom prst="rect">
            <a:avLst/>
          </a:prstGeom>
        </p:spPr>
        <p:txBody>
          <a:bodyPr/>
          <a:lstStyle>
            <a:lvl1pPr>
              <a:defRPr sz="1100">
                <a:solidFill>
                  <a:schemeClr val="bg1"/>
                </a:solidFill>
              </a:defRPr>
            </a:lvl1pPr>
          </a:lstStyle>
          <a:p>
            <a:fld id="{9B122337-2F62-40CA-87D6-DD2FA2788348}"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2004233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692696"/>
            <a:ext cx="3008313" cy="1162050"/>
          </a:xfrm>
        </p:spPr>
        <p:txBody>
          <a:bodyPr anchor="b"/>
          <a:lstStyle>
            <a:lvl1pPr algn="l">
              <a:defRPr sz="2000" b="1"/>
            </a:lvl1pPr>
          </a:lstStyle>
          <a:p>
            <a:r>
              <a:rPr lang="de-DE"/>
              <a:t>Titelmasterformat durch Klicken bearbeiten</a:t>
            </a:r>
            <a:endParaRPr lang="de-DE" dirty="0"/>
          </a:p>
        </p:txBody>
      </p:sp>
      <p:sp>
        <p:nvSpPr>
          <p:cNvPr id="3" name="Inhaltsplatzhalter 2"/>
          <p:cNvSpPr>
            <a:spLocks noGrp="1"/>
          </p:cNvSpPr>
          <p:nvPr>
            <p:ph idx="1"/>
          </p:nvPr>
        </p:nvSpPr>
        <p:spPr>
          <a:xfrm>
            <a:off x="3575050" y="692696"/>
            <a:ext cx="5111750" cy="56166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457200" y="1988840"/>
            <a:ext cx="3008313" cy="43204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12" name="Foliennummernplatzhalter 5"/>
          <p:cNvSpPr>
            <a:spLocks noGrp="1"/>
          </p:cNvSpPr>
          <p:nvPr>
            <p:ph type="sldNum" sz="quarter" idx="4"/>
          </p:nvPr>
        </p:nvSpPr>
        <p:spPr>
          <a:xfrm>
            <a:off x="8450088" y="6453336"/>
            <a:ext cx="514400" cy="268139"/>
          </a:xfrm>
          <a:prstGeom prst="rect">
            <a:avLst/>
          </a:prstGeom>
        </p:spPr>
        <p:txBody>
          <a:bodyPr/>
          <a:lstStyle>
            <a:lvl1pPr>
              <a:defRPr sz="1100">
                <a:solidFill>
                  <a:schemeClr val="bg1"/>
                </a:solidFill>
              </a:defRPr>
            </a:lvl1pPr>
          </a:lstStyle>
          <a:p>
            <a:fld id="{9B122337-2F62-40CA-87D6-DD2FA2788348}"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34113161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12" name="Foliennummernplatzhalter 5"/>
          <p:cNvSpPr>
            <a:spLocks noGrp="1"/>
          </p:cNvSpPr>
          <p:nvPr>
            <p:ph type="sldNum" sz="quarter" idx="4"/>
          </p:nvPr>
        </p:nvSpPr>
        <p:spPr>
          <a:xfrm>
            <a:off x="8450088" y="6453336"/>
            <a:ext cx="514400" cy="268139"/>
          </a:xfrm>
          <a:prstGeom prst="rect">
            <a:avLst/>
          </a:prstGeom>
        </p:spPr>
        <p:txBody>
          <a:bodyPr/>
          <a:lstStyle>
            <a:lvl1pPr>
              <a:defRPr sz="1100">
                <a:solidFill>
                  <a:schemeClr val="bg1"/>
                </a:solidFill>
              </a:defRPr>
            </a:lvl1pPr>
          </a:lstStyle>
          <a:p>
            <a:fld id="{9B122337-2F62-40CA-87D6-DD2FA2788348}" type="slidenum">
              <a:rPr lang="de-DE" smtClean="0">
                <a:solidFill>
                  <a:prstClr val="white"/>
                </a:solidFill>
              </a:rPr>
              <a:pPr/>
              <a:t>‹Nr.›</a:t>
            </a:fld>
            <a:endParaRPr lang="de-DE" dirty="0">
              <a:solidFill>
                <a:prstClr val="white"/>
              </a:solidFill>
            </a:endParaRPr>
          </a:p>
        </p:txBody>
      </p:sp>
    </p:spTree>
    <p:extLst>
      <p:ext uri="{BB962C8B-B14F-4D97-AF65-F5344CB8AC3E}">
        <p14:creationId xmlns:p14="http://schemas.microsoft.com/office/powerpoint/2010/main" val="61692288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20000"/>
          </a:schemeClr>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701824"/>
            <a:ext cx="8229600" cy="854968"/>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700808"/>
            <a:ext cx="8229600" cy="4608512"/>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p:cNvSpPr/>
          <p:nvPr/>
        </p:nvSpPr>
        <p:spPr>
          <a:xfrm>
            <a:off x="0" y="6381328"/>
            <a:ext cx="9144000" cy="47667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13" name="Textfeld 12"/>
          <p:cNvSpPr txBox="1"/>
          <p:nvPr/>
        </p:nvSpPr>
        <p:spPr>
          <a:xfrm>
            <a:off x="107504" y="6381328"/>
            <a:ext cx="8784976" cy="261610"/>
          </a:xfrm>
          <a:prstGeom prst="rect">
            <a:avLst/>
          </a:prstGeom>
          <a:noFill/>
        </p:spPr>
        <p:txBody>
          <a:bodyPr wrap="square" rtlCol="0">
            <a:spAutoFit/>
          </a:bodyPr>
          <a:lstStyle/>
          <a:p>
            <a:r>
              <a:rPr lang="de-DE" sz="1100" dirty="0">
                <a:solidFill>
                  <a:prstClr val="white"/>
                </a:solidFill>
              </a:rPr>
              <a:t>Berliner Hochschule</a:t>
            </a:r>
            <a:r>
              <a:rPr lang="de-DE" sz="1100" baseline="0" dirty="0">
                <a:solidFill>
                  <a:prstClr val="white"/>
                </a:solidFill>
              </a:rPr>
              <a:t> für Technik BHT</a:t>
            </a:r>
            <a:r>
              <a:rPr lang="de-DE" sz="1100" b="1" dirty="0">
                <a:solidFill>
                  <a:prstClr val="white"/>
                </a:solidFill>
              </a:rPr>
              <a:t>	                Prof.</a:t>
            </a:r>
            <a:r>
              <a:rPr lang="de-DE" sz="1100" b="1" baseline="0" dirty="0">
                <a:solidFill>
                  <a:prstClr val="white"/>
                </a:solidFill>
              </a:rPr>
              <a:t> D</a:t>
            </a:r>
            <a:r>
              <a:rPr lang="de-DE" sz="1100" b="1" dirty="0">
                <a:solidFill>
                  <a:prstClr val="white"/>
                </a:solidFill>
              </a:rPr>
              <a:t>r.-Ing. Jens Lüdeke</a:t>
            </a:r>
          </a:p>
        </p:txBody>
      </p:sp>
      <p:sp>
        <p:nvSpPr>
          <p:cNvPr id="4" name="Rechteck 3"/>
          <p:cNvSpPr/>
          <p:nvPr userDrawn="1"/>
        </p:nvSpPr>
        <p:spPr>
          <a:xfrm>
            <a:off x="2286544" y="348044"/>
            <a:ext cx="5021760" cy="215444"/>
          </a:xfrm>
          <a:prstGeom prst="rect">
            <a:avLst/>
          </a:prstGeom>
        </p:spPr>
        <p:txBody>
          <a:bodyPr wrap="square">
            <a:spAutoFit/>
          </a:bodyPr>
          <a:lstStyle/>
          <a:p>
            <a:pPr algn="ctr"/>
            <a:r>
              <a:rPr lang="de-DE" sz="800" i="0" dirty="0">
                <a:solidFill>
                  <a:srgbClr val="3A907C"/>
                </a:solidFill>
              </a:rPr>
              <a:t>Forschungsvorhaben kommunal artenreich und gut gepflegt</a:t>
            </a:r>
          </a:p>
        </p:txBody>
      </p:sp>
      <p:pic>
        <p:nvPicPr>
          <p:cNvPr id="6" name="Grafik 5"/>
          <p:cNvPicPr>
            <a:picLocks noChangeAspect="1"/>
          </p:cNvPicPr>
          <p:nvPr userDrawn="1"/>
        </p:nvPicPr>
        <p:blipFill>
          <a:blip r:embed="rId11"/>
          <a:stretch>
            <a:fillRect/>
          </a:stretch>
        </p:blipFill>
        <p:spPr>
          <a:xfrm>
            <a:off x="323528" y="145125"/>
            <a:ext cx="1134244" cy="484691"/>
          </a:xfrm>
          <a:prstGeom prst="rect">
            <a:avLst/>
          </a:prstGeom>
        </p:spPr>
      </p:pic>
    </p:spTree>
    <p:extLst>
      <p:ext uri="{BB962C8B-B14F-4D97-AF65-F5344CB8AC3E}">
        <p14:creationId xmlns:p14="http://schemas.microsoft.com/office/powerpoint/2010/main" val="2908694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Tx/>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822535" y="653872"/>
            <a:ext cx="82804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b="1">
                <a:solidFill>
                  <a:schemeClr val="tx1"/>
                </a:solidFill>
                <a:latin typeface="Arial" charset="0"/>
              </a:defRPr>
            </a:lvl1pPr>
            <a:lvl2pPr marL="828675" indent="-285750" eaLnBrk="0" hangingPunct="0">
              <a:defRPr b="1">
                <a:solidFill>
                  <a:schemeClr val="tx1"/>
                </a:solidFill>
                <a:latin typeface="Arial" charset="0"/>
              </a:defRPr>
            </a:lvl2pPr>
            <a:lvl3pPr marL="1236663" indent="-228600" eaLnBrk="0" hangingPunct="0">
              <a:defRPr b="1">
                <a:solidFill>
                  <a:schemeClr val="tx1"/>
                </a:solidFill>
                <a:latin typeface="Arial" charset="0"/>
              </a:defRPr>
            </a:lvl3pPr>
            <a:lvl4pPr marL="164465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endParaRPr lang="en-US" altLang="de-DE" sz="1600" dirty="0">
              <a:solidFill>
                <a:schemeClr val="bg1"/>
              </a:solidFill>
              <a:latin typeface="Calibri" pitchFamily="34" charset="0"/>
              <a:ea typeface="Calibri" pitchFamily="34" charset="0"/>
              <a:cs typeface="Calibri" pitchFamily="34" charset="0"/>
            </a:endParaRPr>
          </a:p>
        </p:txBody>
      </p:sp>
      <p:sp>
        <p:nvSpPr>
          <p:cNvPr id="2" name="Textfeld 1"/>
          <p:cNvSpPr txBox="1"/>
          <p:nvPr/>
        </p:nvSpPr>
        <p:spPr>
          <a:xfrm>
            <a:off x="1879449" y="919031"/>
            <a:ext cx="5760640" cy="5324535"/>
          </a:xfrm>
          <a:prstGeom prst="rect">
            <a:avLst/>
          </a:prstGeom>
          <a:noFill/>
        </p:spPr>
        <p:txBody>
          <a:bodyPr wrap="square" rtlCol="0">
            <a:spAutoFit/>
          </a:bodyPr>
          <a:lstStyle/>
          <a:p>
            <a:pPr algn="ctr"/>
            <a:r>
              <a:rPr lang="de-DE" sz="2400" b="1" dirty="0"/>
              <a:t>Grünflächenmanagement im Kontext von Klimawandel und Biodiversität und Integrationsmöglichkeiten in den universitären Lehrbetrieb</a:t>
            </a:r>
          </a:p>
          <a:p>
            <a:pPr algn="ctr"/>
            <a:endParaRPr lang="de-DE" sz="3000" b="1" dirty="0"/>
          </a:p>
          <a:p>
            <a:pPr algn="ctr"/>
            <a:endParaRPr lang="de-DE" sz="3000" b="1" dirty="0"/>
          </a:p>
          <a:p>
            <a:pPr algn="ctr"/>
            <a:endParaRPr lang="de-DE" sz="3600" b="1" dirty="0"/>
          </a:p>
          <a:p>
            <a:pPr algn="ctr"/>
            <a:endParaRPr lang="de-DE" sz="2000" dirty="0"/>
          </a:p>
          <a:p>
            <a:pPr algn="ctr"/>
            <a:endParaRPr lang="de-DE" sz="2000" dirty="0"/>
          </a:p>
          <a:p>
            <a:pPr algn="ctr"/>
            <a:endParaRPr lang="de-DE" sz="2000" dirty="0"/>
          </a:p>
          <a:p>
            <a:pPr algn="ctr"/>
            <a:endParaRPr lang="de-DE" sz="2000" dirty="0"/>
          </a:p>
          <a:p>
            <a:pPr algn="ctr"/>
            <a:endParaRPr lang="de-DE" sz="2000" dirty="0"/>
          </a:p>
          <a:p>
            <a:pPr algn="ctr"/>
            <a:r>
              <a:rPr lang="de-DE" sz="1600" dirty="0"/>
              <a:t>Runder Tisch: Berufliche Aus- und Weiterbildung zur Förderung der Biodiversität am Beispiel von zwei Modellparks</a:t>
            </a:r>
          </a:p>
          <a:p>
            <a:pPr algn="ctr"/>
            <a:r>
              <a:rPr lang="de-DE" sz="1600" dirty="0"/>
              <a:t>Prof. Dr.-Ing. Assessor Jens Lüdeke</a:t>
            </a:r>
          </a:p>
        </p:txBody>
      </p:sp>
      <p:pic>
        <p:nvPicPr>
          <p:cNvPr id="5" name="Grafik 4"/>
          <p:cNvPicPr>
            <a:picLocks noChangeAspect="1"/>
          </p:cNvPicPr>
          <p:nvPr/>
        </p:nvPicPr>
        <p:blipFill>
          <a:blip r:embed="rId3"/>
          <a:stretch>
            <a:fillRect/>
          </a:stretch>
        </p:blipFill>
        <p:spPr>
          <a:xfrm>
            <a:off x="3059832" y="2708920"/>
            <a:ext cx="3384376" cy="2538282"/>
          </a:xfrm>
          <a:prstGeom prst="rect">
            <a:avLst/>
          </a:prstGeom>
        </p:spPr>
      </p:pic>
    </p:spTree>
    <p:extLst>
      <p:ext uri="{BB962C8B-B14F-4D97-AF65-F5344CB8AC3E}">
        <p14:creationId xmlns:p14="http://schemas.microsoft.com/office/powerpoint/2010/main" val="3149993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ökologische Maßnahmen im Grünflächenmanagement (Gestaltung)</a:t>
            </a:r>
          </a:p>
        </p:txBody>
      </p:sp>
      <p:sp>
        <p:nvSpPr>
          <p:cNvPr id="3" name="Inhaltsplatzhalter 2"/>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de-DE" dirty="0"/>
              <a:t>Erhöhung der Bepflanzungs- und Strukturvielfalt, Brachflächen belassen, Verwendung von gebietsheimischen Saat- und Pflanzgut,</a:t>
            </a:r>
          </a:p>
          <a:p>
            <a:pPr marL="457200" indent="-457200">
              <a:buFont typeface="Arial" panose="020B0604020202020204" pitchFamily="34" charset="0"/>
              <a:buChar char="•"/>
            </a:pPr>
            <a:r>
              <a:rPr lang="de-DE" dirty="0"/>
              <a:t>Entsiegelung &amp; Verwendung wasserdurchlässiger Bodenbeläge,</a:t>
            </a:r>
          </a:p>
          <a:p>
            <a:pPr marL="457200" indent="-457200">
              <a:buFont typeface="Arial" panose="020B0604020202020204" pitchFamily="34" charset="0"/>
              <a:buChar char="•"/>
            </a:pPr>
            <a:r>
              <a:rPr lang="de-DE" dirty="0"/>
              <a:t>natürliche Sukzession zulassen</a:t>
            </a:r>
          </a:p>
          <a:p>
            <a:pPr marL="457200" indent="-457200">
              <a:buFont typeface="Arial" panose="020B0604020202020204" pitchFamily="34" charset="0"/>
              <a:buChar char="•"/>
            </a:pPr>
            <a:r>
              <a:rPr lang="de-DE" dirty="0"/>
              <a:t>Renaturierung (Magerstandorte, Gewässer, Auen/Feuchtgebiete, etc.),</a:t>
            </a:r>
          </a:p>
          <a:p>
            <a:pPr marL="457200" indent="-457200">
              <a:buFont typeface="Arial" panose="020B0604020202020204" pitchFamily="34" charset="0"/>
              <a:buChar char="•"/>
            </a:pPr>
            <a:r>
              <a:rPr lang="de-DE" dirty="0"/>
              <a:t>Baumstandorte optimieren (Erweiterung des Wurzelraumes etc.),</a:t>
            </a:r>
          </a:p>
          <a:p>
            <a:pPr marL="457200" indent="-457200">
              <a:buFont typeface="Arial" panose="020B0604020202020204" pitchFamily="34" charset="0"/>
              <a:buChar char="•"/>
            </a:pPr>
            <a:r>
              <a:rPr lang="de-DE" dirty="0"/>
              <a:t>Nutzpflanzen in öffentlichen Grünanlagen, Nisthilfen, Insektenhotels, Lesesteinhaufen, Trockenmauern</a:t>
            </a:r>
          </a:p>
          <a:p>
            <a:pPr marL="0" indent="0"/>
            <a:r>
              <a:rPr lang="de-DE" dirty="0"/>
              <a:t>(IÖW 2018)</a:t>
            </a:r>
          </a:p>
          <a:p>
            <a:pPr marL="0" indent="0"/>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10</a:t>
            </a:fld>
            <a:endParaRPr lang="de-DE" dirty="0">
              <a:solidFill>
                <a:prstClr val="white"/>
              </a:solidFill>
            </a:endParaRPr>
          </a:p>
        </p:txBody>
      </p:sp>
    </p:spTree>
    <p:extLst>
      <p:ext uri="{BB962C8B-B14F-4D97-AF65-F5344CB8AC3E}">
        <p14:creationId xmlns:p14="http://schemas.microsoft.com/office/powerpoint/2010/main" val="56023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ökologische Maßnahmen im Grünflächenmanagement (Pflege)</a:t>
            </a:r>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a:t>Pflegeextensivierung,</a:t>
            </a:r>
          </a:p>
          <a:p>
            <a:pPr marL="457200" indent="-457200">
              <a:buFont typeface="Arial" panose="020B0604020202020204" pitchFamily="34" charset="0"/>
              <a:buChar char="•"/>
            </a:pPr>
            <a:r>
              <a:rPr lang="de-DE" dirty="0"/>
              <a:t>nachhaltige Beweidung,</a:t>
            </a:r>
          </a:p>
          <a:p>
            <a:pPr marL="457200" indent="-457200">
              <a:buFont typeface="Arial" panose="020B0604020202020204" pitchFamily="34" charset="0"/>
              <a:buChar char="•"/>
            </a:pPr>
            <a:r>
              <a:rPr lang="de-DE" dirty="0"/>
              <a:t>Verzicht auf synthetische Pflanzenschutz und Düngemittel, Torf,</a:t>
            </a:r>
          </a:p>
          <a:p>
            <a:pPr marL="457200" indent="-457200">
              <a:buFont typeface="Arial" panose="020B0604020202020204" pitchFamily="34" charset="0"/>
              <a:buChar char="•"/>
            </a:pPr>
            <a:r>
              <a:rPr lang="de-DE" dirty="0"/>
              <a:t>Schutz von Alt-/Totholz und Höhlenbäumen,</a:t>
            </a:r>
          </a:p>
          <a:p>
            <a:pPr marL="457200" indent="-457200">
              <a:buFont typeface="Arial" panose="020B0604020202020204" pitchFamily="34" charset="0"/>
              <a:buChar char="•"/>
            </a:pPr>
            <a:r>
              <a:rPr lang="de-DE" dirty="0"/>
              <a:t>Schutz besonderer Arten</a:t>
            </a:r>
          </a:p>
          <a:p>
            <a:pPr marL="0" indent="0"/>
            <a:r>
              <a:rPr lang="de-DE" dirty="0"/>
              <a:t>(IÖW 2018)</a:t>
            </a:r>
          </a:p>
          <a:p>
            <a:pPr marL="0" indent="0"/>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11</a:t>
            </a:fld>
            <a:endParaRPr lang="de-DE" dirty="0">
              <a:solidFill>
                <a:prstClr val="white"/>
              </a:solidFill>
            </a:endParaRPr>
          </a:p>
        </p:txBody>
      </p:sp>
    </p:spTree>
    <p:extLst>
      <p:ext uri="{BB962C8B-B14F-4D97-AF65-F5344CB8AC3E}">
        <p14:creationId xmlns:p14="http://schemas.microsoft.com/office/powerpoint/2010/main" val="2925715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ökologische Maßnahmen im Grünflächenmanagement (Beteiligung)</a:t>
            </a:r>
          </a:p>
        </p:txBody>
      </p:sp>
      <p:sp>
        <p:nvSpPr>
          <p:cNvPr id="3" name="Inhaltsplatzhalter 2"/>
          <p:cNvSpPr>
            <a:spLocks noGrp="1"/>
          </p:cNvSpPr>
          <p:nvPr>
            <p:ph idx="1"/>
          </p:nvPr>
        </p:nvSpPr>
        <p:spPr/>
        <p:txBody>
          <a:bodyPr/>
          <a:lstStyle/>
          <a:p>
            <a:r>
              <a:rPr lang="de-DE" dirty="0"/>
              <a:t>Urban </a:t>
            </a:r>
            <a:r>
              <a:rPr lang="de-DE" dirty="0" err="1"/>
              <a:t>Gardening</a:t>
            </a:r>
            <a:r>
              <a:rPr lang="de-DE" dirty="0"/>
              <a:t>:</a:t>
            </a:r>
          </a:p>
          <a:p>
            <a:pPr marL="457200" indent="-457200">
              <a:buFont typeface="Arial" panose="020B0604020202020204" pitchFamily="34" charset="0"/>
              <a:buChar char="•"/>
            </a:pPr>
            <a:r>
              <a:rPr lang="de-DE" dirty="0"/>
              <a:t>Bürgergärten,</a:t>
            </a:r>
          </a:p>
          <a:p>
            <a:pPr marL="457200" indent="-457200">
              <a:buFont typeface="Arial" panose="020B0604020202020204" pitchFamily="34" charset="0"/>
              <a:buChar char="•"/>
            </a:pPr>
            <a:r>
              <a:rPr lang="de-DE" dirty="0"/>
              <a:t>interkulturelle Gärten,</a:t>
            </a:r>
          </a:p>
          <a:p>
            <a:pPr marL="457200" indent="-457200">
              <a:buFont typeface="Arial" panose="020B0604020202020204" pitchFamily="34" charset="0"/>
              <a:buChar char="•"/>
            </a:pPr>
            <a:r>
              <a:rPr lang="de-DE" dirty="0"/>
              <a:t>ehrenamtliche Pflege,</a:t>
            </a:r>
          </a:p>
          <a:p>
            <a:pPr marL="457200" indent="-457200">
              <a:buFont typeface="Arial" panose="020B0604020202020204" pitchFamily="34" charset="0"/>
              <a:buChar char="•"/>
            </a:pPr>
            <a:r>
              <a:rPr lang="de-DE" dirty="0"/>
              <a:t>Patenschaften,</a:t>
            </a:r>
          </a:p>
          <a:p>
            <a:pPr marL="457200" indent="-457200">
              <a:buFont typeface="Arial" panose="020B0604020202020204" pitchFamily="34" charset="0"/>
              <a:buChar char="•"/>
            </a:pPr>
            <a:r>
              <a:rPr lang="de-DE" dirty="0"/>
              <a:t>Nutzpflanzen in öffentlichen Grünanlagen</a:t>
            </a:r>
          </a:p>
          <a:p>
            <a:pPr marL="0" indent="0"/>
            <a:r>
              <a:rPr lang="de-DE" dirty="0"/>
              <a:t>(IÖW 2018)</a:t>
            </a:r>
          </a:p>
          <a:p>
            <a:pPr marL="0" indent="0"/>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12</a:t>
            </a:fld>
            <a:endParaRPr lang="de-DE" dirty="0">
              <a:solidFill>
                <a:prstClr val="white"/>
              </a:solidFill>
            </a:endParaRPr>
          </a:p>
        </p:txBody>
      </p:sp>
    </p:spTree>
    <p:extLst>
      <p:ext uri="{BB962C8B-B14F-4D97-AF65-F5344CB8AC3E}">
        <p14:creationId xmlns:p14="http://schemas.microsoft.com/office/powerpoint/2010/main" val="2945299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ökologische Maßnahmen im Grünflächenmanagement (sonstiges)</a:t>
            </a:r>
          </a:p>
        </p:txBody>
      </p:sp>
      <p:sp>
        <p:nvSpPr>
          <p:cNvPr id="3" name="Inhaltsplatzhalt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de-DE" dirty="0"/>
              <a:t>(Biotop)Lehrpfad, </a:t>
            </a:r>
          </a:p>
          <a:p>
            <a:pPr marL="457200" indent="-457200">
              <a:buFont typeface="Arial" panose="020B0604020202020204" pitchFamily="34" charset="0"/>
              <a:buChar char="•"/>
            </a:pPr>
            <a:r>
              <a:rPr lang="de-DE" dirty="0"/>
              <a:t>Lehrgarten,</a:t>
            </a:r>
          </a:p>
          <a:p>
            <a:pPr marL="457200" indent="-457200">
              <a:buFont typeface="Arial" panose="020B0604020202020204" pitchFamily="34" charset="0"/>
              <a:buChar char="•"/>
            </a:pPr>
            <a:r>
              <a:rPr lang="de-DE" dirty="0"/>
              <a:t>Erlebnispfad/-zentrum,</a:t>
            </a:r>
          </a:p>
          <a:p>
            <a:pPr marL="457200" indent="-457200">
              <a:buFont typeface="Arial" panose="020B0604020202020204" pitchFamily="34" charset="0"/>
              <a:buChar char="•"/>
            </a:pPr>
            <a:r>
              <a:rPr lang="de-DE" dirty="0"/>
              <a:t>Erlebnistage, </a:t>
            </a:r>
          </a:p>
          <a:p>
            <a:pPr marL="457200" indent="-457200">
              <a:buFont typeface="Arial" panose="020B0604020202020204" pitchFamily="34" charset="0"/>
              <a:buChar char="•"/>
            </a:pPr>
            <a:r>
              <a:rPr lang="de-DE" dirty="0"/>
              <a:t>Exkursionen, </a:t>
            </a:r>
          </a:p>
          <a:p>
            <a:pPr marL="457200" indent="-457200">
              <a:buFont typeface="Arial" panose="020B0604020202020204" pitchFamily="34" charset="0"/>
              <a:buChar char="•"/>
            </a:pPr>
            <a:r>
              <a:rPr lang="de-DE" dirty="0"/>
              <a:t>Workshops,</a:t>
            </a:r>
          </a:p>
          <a:p>
            <a:pPr marL="457200" indent="-457200">
              <a:buFont typeface="Arial" panose="020B0604020202020204" pitchFamily="34" charset="0"/>
              <a:buChar char="•"/>
            </a:pPr>
            <a:r>
              <a:rPr lang="de-DE" dirty="0"/>
              <a:t>angrenzende Wanderwege, </a:t>
            </a:r>
          </a:p>
          <a:p>
            <a:pPr marL="457200" indent="-457200">
              <a:buFont typeface="Arial" panose="020B0604020202020204" pitchFamily="34" charset="0"/>
              <a:buChar char="•"/>
            </a:pPr>
            <a:r>
              <a:rPr lang="de-DE" dirty="0"/>
              <a:t>Aktionen (Pflanz-/,Nistkastenaktionen), </a:t>
            </a:r>
          </a:p>
          <a:p>
            <a:pPr marL="457200" indent="-457200">
              <a:buFont typeface="Arial" panose="020B0604020202020204" pitchFamily="34" charset="0"/>
              <a:buChar char="•"/>
            </a:pPr>
            <a:r>
              <a:rPr lang="de-DE" dirty="0"/>
              <a:t>Naturnahe Spielgelände/Naturerfahrungsräume</a:t>
            </a:r>
          </a:p>
          <a:p>
            <a:pPr marL="0" indent="0"/>
            <a:r>
              <a:rPr lang="de-DE" dirty="0"/>
              <a:t>(IÖW 2018)</a:t>
            </a:r>
          </a:p>
          <a:p>
            <a:pPr marL="0" indent="0"/>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13</a:t>
            </a:fld>
            <a:endParaRPr lang="de-DE" dirty="0">
              <a:solidFill>
                <a:prstClr val="white"/>
              </a:solidFill>
            </a:endParaRPr>
          </a:p>
        </p:txBody>
      </p:sp>
    </p:spTree>
    <p:extLst>
      <p:ext uri="{BB962C8B-B14F-4D97-AF65-F5344CB8AC3E}">
        <p14:creationId xmlns:p14="http://schemas.microsoft.com/office/powerpoint/2010/main" val="397437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ökologische Maßnahmen im Grünflächenmanagement (Umweltbildung)</a:t>
            </a:r>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a:t>Informations-/Schautafeln,</a:t>
            </a:r>
          </a:p>
          <a:p>
            <a:pPr marL="457200" indent="-457200">
              <a:buFont typeface="Arial" panose="020B0604020202020204" pitchFamily="34" charset="0"/>
              <a:buChar char="•"/>
            </a:pPr>
            <a:r>
              <a:rPr lang="de-DE" dirty="0"/>
              <a:t>Informationsveranstaltungen,</a:t>
            </a:r>
          </a:p>
          <a:p>
            <a:pPr marL="457200" indent="-457200">
              <a:buFont typeface="Arial" panose="020B0604020202020204" pitchFamily="34" charset="0"/>
              <a:buChar char="•"/>
            </a:pPr>
            <a:r>
              <a:rPr lang="de-DE" dirty="0"/>
              <a:t>Vorträge, Ausstellungen,</a:t>
            </a:r>
          </a:p>
          <a:p>
            <a:pPr marL="457200" indent="-457200">
              <a:buFont typeface="Arial" panose="020B0604020202020204" pitchFamily="34" charset="0"/>
              <a:buChar char="•"/>
            </a:pPr>
            <a:r>
              <a:rPr lang="de-DE" dirty="0"/>
              <a:t>Kurse, Fortbildungen, Seminare</a:t>
            </a:r>
          </a:p>
          <a:p>
            <a:pPr marL="457200" indent="-457200">
              <a:buFont typeface="Arial" panose="020B0604020202020204" pitchFamily="34" charset="0"/>
              <a:buChar char="•"/>
            </a:pPr>
            <a:r>
              <a:rPr lang="de-DE" dirty="0"/>
              <a:t>Führungen, Exkursionen</a:t>
            </a:r>
          </a:p>
          <a:p>
            <a:pPr marL="0" indent="0"/>
            <a:r>
              <a:rPr lang="de-DE" dirty="0"/>
              <a:t>(IÖW 2018)</a:t>
            </a:r>
          </a:p>
          <a:p>
            <a:pPr marL="0" indent="0"/>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14</a:t>
            </a:fld>
            <a:endParaRPr lang="de-DE" dirty="0">
              <a:solidFill>
                <a:prstClr val="white"/>
              </a:solidFill>
            </a:endParaRPr>
          </a:p>
        </p:txBody>
      </p:sp>
    </p:spTree>
    <p:extLst>
      <p:ext uri="{BB962C8B-B14F-4D97-AF65-F5344CB8AC3E}">
        <p14:creationId xmlns:p14="http://schemas.microsoft.com/office/powerpoint/2010/main" val="886894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Wichtigste Praktiken der ökologischen Grünflächenpflege</a:t>
            </a:r>
          </a:p>
        </p:txBody>
      </p:sp>
      <p:sp>
        <p:nvSpPr>
          <p:cNvPr id="3" name="Inhaltsplatzhalt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de-DE" dirty="0"/>
              <a:t>Auf Vielfalt achten</a:t>
            </a:r>
          </a:p>
          <a:p>
            <a:pPr marL="457200" indent="-457200">
              <a:buFont typeface="Arial" panose="020B0604020202020204" pitchFamily="34" charset="0"/>
              <a:buChar char="•"/>
            </a:pPr>
            <a:r>
              <a:rPr lang="de-DE" dirty="0"/>
              <a:t>Heimische und standortgerechte Pflanzen</a:t>
            </a:r>
          </a:p>
          <a:p>
            <a:pPr marL="457200" indent="-457200">
              <a:buFont typeface="Arial" panose="020B0604020202020204" pitchFamily="34" charset="0"/>
              <a:buChar char="•"/>
            </a:pPr>
            <a:r>
              <a:rPr lang="de-DE" dirty="0"/>
              <a:t>Nährstoffarme Standorte erhalten/schaffen</a:t>
            </a:r>
          </a:p>
          <a:p>
            <a:pPr marL="457200" indent="-457200">
              <a:buFont typeface="Arial" panose="020B0604020202020204" pitchFamily="34" charset="0"/>
              <a:buChar char="•"/>
            </a:pPr>
            <a:r>
              <a:rPr lang="de-DE" dirty="0"/>
              <a:t>Verzicht auf Dünger/Pestizide</a:t>
            </a:r>
          </a:p>
          <a:p>
            <a:pPr marL="457200" indent="-457200">
              <a:buFont typeface="Arial" panose="020B0604020202020204" pitchFamily="34" charset="0"/>
              <a:buChar char="•"/>
            </a:pPr>
            <a:r>
              <a:rPr lang="de-DE" dirty="0"/>
              <a:t>Regenwasserrückhaltung</a:t>
            </a:r>
          </a:p>
          <a:p>
            <a:pPr marL="457200" indent="-457200">
              <a:buFont typeface="Arial" panose="020B0604020202020204" pitchFamily="34" charset="0"/>
              <a:buChar char="•"/>
            </a:pPr>
            <a:r>
              <a:rPr lang="de-DE" dirty="0"/>
              <a:t>Versiegelung minimieren</a:t>
            </a:r>
          </a:p>
          <a:p>
            <a:pPr marL="457200" indent="-457200">
              <a:buFont typeface="Arial" panose="020B0604020202020204" pitchFamily="34" charset="0"/>
              <a:buChar char="•"/>
            </a:pPr>
            <a:r>
              <a:rPr lang="de-DE" dirty="0"/>
              <a:t>Verwilderung zulassen</a:t>
            </a:r>
          </a:p>
          <a:p>
            <a:pPr marL="457200" indent="-457200">
              <a:buFont typeface="Arial" panose="020B0604020202020204" pitchFamily="34" charset="0"/>
              <a:buChar char="•"/>
            </a:pPr>
            <a:r>
              <a:rPr lang="de-DE" dirty="0"/>
              <a:t>Ökologische Pflege (z.B. 11 Golden Regeln aus Handbuch der Guten Pflege)</a:t>
            </a:r>
          </a:p>
          <a:p>
            <a:pPr marL="0" indent="0"/>
            <a:r>
              <a:rPr lang="de-DE" dirty="0"/>
              <a:t>(IÖW 2018)</a:t>
            </a:r>
          </a:p>
          <a:p>
            <a:pPr marL="0" indent="0"/>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15</a:t>
            </a:fld>
            <a:endParaRPr lang="de-DE" dirty="0">
              <a:solidFill>
                <a:prstClr val="white"/>
              </a:solidFill>
            </a:endParaRPr>
          </a:p>
        </p:txBody>
      </p:sp>
    </p:spTree>
    <p:extLst>
      <p:ext uri="{BB962C8B-B14F-4D97-AF65-F5344CB8AC3E}">
        <p14:creationId xmlns:p14="http://schemas.microsoft.com/office/powerpoint/2010/main" val="196020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Goldene Regeln aus dem Handbuch Gute Pflege</a:t>
            </a:r>
          </a:p>
        </p:txBody>
      </p:sp>
      <p:sp>
        <p:nvSpPr>
          <p:cNvPr id="3" name="Inhaltsplatzhalter 2"/>
          <p:cNvSpPr>
            <a:spLocks noGrp="1"/>
          </p:cNvSpPr>
          <p:nvPr>
            <p:ph idx="1"/>
          </p:nvPr>
        </p:nvSpPr>
        <p:spPr/>
        <p:txBody>
          <a:bodyPr>
            <a:normAutofit fontScale="62500" lnSpcReduction="20000"/>
          </a:bodyPr>
          <a:lstStyle/>
          <a:p>
            <a:r>
              <a:rPr lang="de-DE" dirty="0"/>
              <a:t>Bei der Pflege und der Unterhaltung von Grünflächen und Bäumen</a:t>
            </a:r>
          </a:p>
          <a:p>
            <a:r>
              <a:rPr lang="de-DE" dirty="0"/>
              <a:t>1. gilt das Bemühen der Pflegenden, dass sich die Erholungssuchenden auf ausreichend vorhandenen und bedarfsgerechten öffentlichen Grünflächen wohl fühlen und an Naturaspekten sowie dem grünen Erbe erfreuen können.</a:t>
            </a:r>
          </a:p>
          <a:p>
            <a:r>
              <a:rPr lang="de-DE" dirty="0"/>
              <a:t>2. hat die Gewährleistung der Verkehrssicherung Vorrang vor allen anderen Pflegeaspekten. Die Art notwendiger Maßnahmen wird im Einzelfall mit den Belangen des Biotop- und Artenschutzes, des Denkmalschutzes und des Pflanzenschutzes abgestimmt.</a:t>
            </a:r>
          </a:p>
          <a:p>
            <a:r>
              <a:rPr lang="de-DE" dirty="0"/>
              <a:t>3. wird Rücksicht genommen auf das Vorkommen von gebietsheimischen Tier- und Pflanzenarten und auf Nester und Brutstätten von wildlebenden heimischen Tieren.</a:t>
            </a:r>
          </a:p>
          <a:p>
            <a:r>
              <a:rPr lang="de-DE" dirty="0"/>
              <a:t>4. erfolgt die Ausführung der Pflege so, dass Blüh- und Fruchtaspekte berücksichtigt werden, indem dort, wo dem keine anderen </a:t>
            </a:r>
            <a:r>
              <a:rPr lang="de-DE" dirty="0" err="1"/>
              <a:t>Gestaltungs</a:t>
            </a:r>
            <a:r>
              <a:rPr lang="de-DE" dirty="0"/>
              <a:t>, Funktions- und Nutzungsaspekte entgegenstehen, diese Aspekt bildenden Bestände geschont werden. Die Pflegemaßnahme erfolgt dementsprechend abschnittsweise, wodurch vielfältige mosaikartige Strukturen in der Fläche gefördert werden.</a:t>
            </a:r>
          </a:p>
          <a:p>
            <a:r>
              <a:rPr lang="de-DE" dirty="0"/>
              <a:t>5. wird </a:t>
            </a:r>
            <a:r>
              <a:rPr lang="de-DE" dirty="0" err="1"/>
              <a:t>Mahdgut</a:t>
            </a:r>
            <a:r>
              <a:rPr lang="de-DE" dirty="0"/>
              <a:t> und Gehölzschnitt nachhaltig genutzt und soweit möglich dem Naturkreislauf zugeführt.</a:t>
            </a:r>
          </a:p>
          <a:p>
            <a:r>
              <a:rPr lang="de-DE" dirty="0"/>
              <a:t>.</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16</a:t>
            </a:fld>
            <a:endParaRPr lang="de-DE" dirty="0">
              <a:solidFill>
                <a:prstClr val="white"/>
              </a:solidFill>
            </a:endParaRPr>
          </a:p>
        </p:txBody>
      </p:sp>
    </p:spTree>
    <p:extLst>
      <p:ext uri="{BB962C8B-B14F-4D97-AF65-F5344CB8AC3E}">
        <p14:creationId xmlns:p14="http://schemas.microsoft.com/office/powerpoint/2010/main" val="88713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Goldene Regeln aus dem Handbuch Gute Pflege</a:t>
            </a:r>
          </a:p>
        </p:txBody>
      </p:sp>
      <p:sp>
        <p:nvSpPr>
          <p:cNvPr id="3" name="Inhaltsplatzhalter 2"/>
          <p:cNvSpPr>
            <a:spLocks noGrp="1"/>
          </p:cNvSpPr>
          <p:nvPr>
            <p:ph idx="1"/>
          </p:nvPr>
        </p:nvSpPr>
        <p:spPr/>
        <p:txBody>
          <a:bodyPr>
            <a:normAutofit fontScale="62500" lnSpcReduction="20000"/>
          </a:bodyPr>
          <a:lstStyle/>
          <a:p>
            <a:r>
              <a:rPr lang="de-DE" dirty="0"/>
              <a:t>Bei der Pflege und der Unterhaltung von Grünflächen und Bäumen</a:t>
            </a:r>
          </a:p>
          <a:p>
            <a:r>
              <a:rPr lang="de-DE" dirty="0"/>
              <a:t>6. wird darauf geachtet, dass Laub, wo immer es möglich ist, vor Ort verbleibt.</a:t>
            </a:r>
          </a:p>
          <a:p>
            <a:r>
              <a:rPr lang="de-DE" dirty="0"/>
              <a:t>7. wird gezielt darauf hingewirkt, dass dort, wo es die Gestaltung und Funktion von Grünanlagen zulässt, Strukturvielfalt entsteht. So ist es zu begrüßen, wenn sich beispielsweise vor Strauchflächen vielfältige Säume entwickeln.</a:t>
            </a:r>
          </a:p>
          <a:p>
            <a:r>
              <a:rPr lang="de-DE" dirty="0"/>
              <a:t>8. sind bei der Auswahl von Pflanzen Blühaspekte und Pflanzenstrukturen hinsichtlich eines dauerhaften und ausreichenden Nahrungsangebots sowie eines "adäquaten Lebensraums" für Wildbienen und andere Bestäuber mit zu bedenken.</a:t>
            </a:r>
          </a:p>
          <a:p>
            <a:r>
              <a:rPr lang="de-DE" dirty="0"/>
              <a:t>9. steht bei der Verwendung von Saatgut der Einsatz von gebietsheimischem Material im Vordergrund. Bei Pflanzungen ist unter Berücksichtigung gestalterischer, gartenkünstlerischer und ökologischer Belange zwischen Vielfalt und gebietsheimischer Herkunft angemessen abzuwägen.</a:t>
            </a:r>
          </a:p>
          <a:p>
            <a:r>
              <a:rPr lang="de-DE" dirty="0"/>
              <a:t>10. werden dort, wo sich spontan Pflanzen - im Sinne der urbanen Wildnis - angesiedelt haben, diese im Rahmen der Entwicklungsmöglichkeiten beispielweise auf Baumscheiben oder Brachen respektiert und erhalten.</a:t>
            </a:r>
          </a:p>
          <a:p>
            <a:r>
              <a:rPr lang="de-DE" dirty="0"/>
              <a:t>11. wird schonend mit dem Boden umgegangen - vor allem was den Eintrag von Fremdsubstraten angeht. Die Verbesserung schwieriger Standortsituationen für Pflanzungen wie etwa von Innenstadtbäumen durch ein spezifisches organisch angereichertes Bodensubstrat ist dabei möglich</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17</a:t>
            </a:fld>
            <a:endParaRPr lang="de-DE" dirty="0">
              <a:solidFill>
                <a:prstClr val="white"/>
              </a:solidFill>
            </a:endParaRPr>
          </a:p>
        </p:txBody>
      </p:sp>
    </p:spTree>
    <p:extLst>
      <p:ext uri="{BB962C8B-B14F-4D97-AF65-F5344CB8AC3E}">
        <p14:creationId xmlns:p14="http://schemas.microsoft.com/office/powerpoint/2010/main" val="37675868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Pflegekalender Landschaftsrasen, Wiesen (Handbuch Gute Pflege) </a:t>
            </a:r>
          </a:p>
        </p:txBody>
      </p:sp>
      <p:pic>
        <p:nvPicPr>
          <p:cNvPr id="5" name="Inhaltsplatzhalter 4"/>
          <p:cNvPicPr>
            <a:picLocks noGrp="1" noChangeAspect="1"/>
          </p:cNvPicPr>
          <p:nvPr>
            <p:ph idx="1"/>
          </p:nvPr>
        </p:nvPicPr>
        <p:blipFill>
          <a:blip r:embed="rId2"/>
          <a:stretch>
            <a:fillRect/>
          </a:stretch>
        </p:blipFill>
        <p:spPr>
          <a:xfrm>
            <a:off x="2769993" y="1700213"/>
            <a:ext cx="3604014"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18</a:t>
            </a:fld>
            <a:endParaRPr lang="de-DE" dirty="0">
              <a:solidFill>
                <a:prstClr val="white"/>
              </a:solidFill>
            </a:endParaRPr>
          </a:p>
        </p:txBody>
      </p:sp>
    </p:spTree>
    <p:extLst>
      <p:ext uri="{BB962C8B-B14F-4D97-AF65-F5344CB8AC3E}">
        <p14:creationId xmlns:p14="http://schemas.microsoft.com/office/powerpoint/2010/main" val="397073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Pflegekalender Stauden, Sträucher (Handbuch Gute Pflege)</a:t>
            </a:r>
          </a:p>
        </p:txBody>
      </p:sp>
      <p:pic>
        <p:nvPicPr>
          <p:cNvPr id="5" name="Inhaltsplatzhalter 4"/>
          <p:cNvPicPr>
            <a:picLocks noGrp="1" noChangeAspect="1"/>
          </p:cNvPicPr>
          <p:nvPr>
            <p:ph idx="1"/>
          </p:nvPr>
        </p:nvPicPr>
        <p:blipFill>
          <a:blip r:embed="rId2"/>
          <a:stretch>
            <a:fillRect/>
          </a:stretch>
        </p:blipFill>
        <p:spPr>
          <a:xfrm>
            <a:off x="2594423" y="1700213"/>
            <a:ext cx="3955153"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19</a:t>
            </a:fld>
            <a:endParaRPr lang="de-DE" dirty="0">
              <a:solidFill>
                <a:prstClr val="white"/>
              </a:solidFill>
            </a:endParaRPr>
          </a:p>
        </p:txBody>
      </p:sp>
    </p:spTree>
    <p:extLst>
      <p:ext uri="{BB962C8B-B14F-4D97-AF65-F5344CB8AC3E}">
        <p14:creationId xmlns:p14="http://schemas.microsoft.com/office/powerpoint/2010/main" val="4094213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41437" y="1019089"/>
            <a:ext cx="8229600" cy="4608512"/>
          </a:xfrm>
        </p:spPr>
        <p:txBody>
          <a:bodyPr/>
          <a:lstStyle/>
          <a:p>
            <a:pPr algn="ctr"/>
            <a:r>
              <a:rPr lang="de-DE" b="1" dirty="0"/>
              <a:t>Kommunal, artenreich und gut gepflegt: Berufliche Aus- und Weiterbildung zur Förderung von Biodiversität am Beispiel von zwei Modellparks in Berlin</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a:t>
            </a:fld>
            <a:endParaRPr lang="de-DE" dirty="0">
              <a:solidFill>
                <a:prstClr val="white"/>
              </a:solidFill>
            </a:endParaRPr>
          </a:p>
        </p:txBody>
      </p:sp>
      <p:pic>
        <p:nvPicPr>
          <p:cNvPr id="5" name="Grafik 4"/>
          <p:cNvPicPr>
            <a:picLocks noChangeAspect="1"/>
          </p:cNvPicPr>
          <p:nvPr/>
        </p:nvPicPr>
        <p:blipFill>
          <a:blip r:embed="rId2"/>
          <a:stretch>
            <a:fillRect/>
          </a:stretch>
        </p:blipFill>
        <p:spPr>
          <a:xfrm>
            <a:off x="179512" y="4971765"/>
            <a:ext cx="1319785" cy="1311672"/>
          </a:xfrm>
          <a:prstGeom prst="rect">
            <a:avLst/>
          </a:prstGeom>
        </p:spPr>
      </p:pic>
      <p:pic>
        <p:nvPicPr>
          <p:cNvPr id="6" name="Grafik 5"/>
          <p:cNvPicPr>
            <a:picLocks noChangeAspect="1"/>
          </p:cNvPicPr>
          <p:nvPr/>
        </p:nvPicPr>
        <p:blipFill>
          <a:blip r:embed="rId3"/>
          <a:stretch>
            <a:fillRect/>
          </a:stretch>
        </p:blipFill>
        <p:spPr>
          <a:xfrm>
            <a:off x="1878311" y="3196360"/>
            <a:ext cx="2676525" cy="1600200"/>
          </a:xfrm>
          <a:prstGeom prst="rect">
            <a:avLst/>
          </a:prstGeom>
        </p:spPr>
      </p:pic>
      <p:pic>
        <p:nvPicPr>
          <p:cNvPr id="8" name="Grafik 7"/>
          <p:cNvPicPr>
            <a:picLocks noChangeAspect="1"/>
          </p:cNvPicPr>
          <p:nvPr/>
        </p:nvPicPr>
        <p:blipFill>
          <a:blip r:embed="rId4"/>
          <a:stretch>
            <a:fillRect/>
          </a:stretch>
        </p:blipFill>
        <p:spPr>
          <a:xfrm>
            <a:off x="6178749" y="3204963"/>
            <a:ext cx="1621163" cy="1600200"/>
          </a:xfrm>
          <a:prstGeom prst="rect">
            <a:avLst/>
          </a:prstGeom>
        </p:spPr>
      </p:pic>
      <p:pic>
        <p:nvPicPr>
          <p:cNvPr id="9" name="Grafik 8"/>
          <p:cNvPicPr>
            <a:picLocks noChangeAspect="1"/>
          </p:cNvPicPr>
          <p:nvPr/>
        </p:nvPicPr>
        <p:blipFill>
          <a:blip r:embed="rId5"/>
          <a:stretch>
            <a:fillRect/>
          </a:stretch>
        </p:blipFill>
        <p:spPr>
          <a:xfrm>
            <a:off x="4554836" y="3196359"/>
            <a:ext cx="1623913" cy="1600201"/>
          </a:xfrm>
          <a:prstGeom prst="rect">
            <a:avLst/>
          </a:prstGeom>
        </p:spPr>
      </p:pic>
    </p:spTree>
    <p:extLst>
      <p:ext uri="{BB962C8B-B14F-4D97-AF65-F5344CB8AC3E}">
        <p14:creationId xmlns:p14="http://schemas.microsoft.com/office/powerpoint/2010/main" val="2034595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1. Beispielhafte Literatur zum Thema </a:t>
            </a:r>
          </a:p>
        </p:txBody>
      </p:sp>
      <p:pic>
        <p:nvPicPr>
          <p:cNvPr id="5" name="Inhaltsplatzhalter 4"/>
          <p:cNvPicPr>
            <a:picLocks noGrp="1" noChangeAspect="1"/>
          </p:cNvPicPr>
          <p:nvPr>
            <p:ph idx="1"/>
          </p:nvPr>
        </p:nvPicPr>
        <p:blipFill>
          <a:blip r:embed="rId2"/>
          <a:stretch>
            <a:fillRect/>
          </a:stretch>
        </p:blipFill>
        <p:spPr>
          <a:xfrm>
            <a:off x="323528" y="1672341"/>
            <a:ext cx="3392902"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20</a:t>
            </a:fld>
            <a:endParaRPr lang="de-DE" dirty="0">
              <a:solidFill>
                <a:prstClr val="white"/>
              </a:solidFill>
            </a:endParaRPr>
          </a:p>
        </p:txBody>
      </p:sp>
      <p:pic>
        <p:nvPicPr>
          <p:cNvPr id="3" name="Grafik 2"/>
          <p:cNvPicPr>
            <a:picLocks noChangeAspect="1"/>
          </p:cNvPicPr>
          <p:nvPr/>
        </p:nvPicPr>
        <p:blipFill>
          <a:blip r:embed="rId3"/>
          <a:stretch>
            <a:fillRect/>
          </a:stretch>
        </p:blipFill>
        <p:spPr>
          <a:xfrm>
            <a:off x="4932040" y="1687281"/>
            <a:ext cx="3168352" cy="4433567"/>
          </a:xfrm>
          <a:prstGeom prst="rect">
            <a:avLst/>
          </a:prstGeom>
        </p:spPr>
      </p:pic>
    </p:spTree>
    <p:extLst>
      <p:ext uri="{BB962C8B-B14F-4D97-AF65-F5344CB8AC3E}">
        <p14:creationId xmlns:p14="http://schemas.microsoft.com/office/powerpoint/2010/main" val="230617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Bürgerpark Marzahn</a:t>
            </a:r>
          </a:p>
        </p:txBody>
      </p:sp>
      <p:pic>
        <p:nvPicPr>
          <p:cNvPr id="5" name="Inhaltsplatzhalter 4"/>
          <p:cNvPicPr>
            <a:picLocks noGrp="1" noChangeAspect="1"/>
          </p:cNvPicPr>
          <p:nvPr>
            <p:ph idx="1"/>
          </p:nvPr>
        </p:nvPicPr>
        <p:blipFill>
          <a:blip r:embed="rId2"/>
          <a:stretch>
            <a:fillRect/>
          </a:stretch>
        </p:blipFill>
        <p:spPr>
          <a:xfrm>
            <a:off x="1797732" y="1916833"/>
            <a:ext cx="5366556" cy="4038334"/>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21</a:t>
            </a:fld>
            <a:endParaRPr lang="de-DE" dirty="0">
              <a:solidFill>
                <a:prstClr val="white"/>
              </a:solidFill>
            </a:endParaRPr>
          </a:p>
        </p:txBody>
      </p:sp>
    </p:spTree>
    <p:extLst>
      <p:ext uri="{BB962C8B-B14F-4D97-AF65-F5344CB8AC3E}">
        <p14:creationId xmlns:p14="http://schemas.microsoft.com/office/powerpoint/2010/main" val="3166385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Bürgerpark Marzahn</a:t>
            </a:r>
          </a:p>
        </p:txBody>
      </p:sp>
      <p:pic>
        <p:nvPicPr>
          <p:cNvPr id="5" name="Inhaltsplatzhalter 4"/>
          <p:cNvPicPr>
            <a:picLocks noGrp="1" noChangeAspect="1"/>
          </p:cNvPicPr>
          <p:nvPr>
            <p:ph idx="1"/>
          </p:nvPr>
        </p:nvPicPr>
        <p:blipFill>
          <a:blip r:embed="rId2"/>
          <a:stretch>
            <a:fillRect/>
          </a:stretch>
        </p:blipFill>
        <p:spPr>
          <a:xfrm>
            <a:off x="844172" y="1718712"/>
            <a:ext cx="7455655"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22</a:t>
            </a:fld>
            <a:endParaRPr lang="de-DE" dirty="0">
              <a:solidFill>
                <a:prstClr val="white"/>
              </a:solidFill>
            </a:endParaRPr>
          </a:p>
        </p:txBody>
      </p:sp>
      <p:sp>
        <p:nvSpPr>
          <p:cNvPr id="6" name="Ellipse 5"/>
          <p:cNvSpPr/>
          <p:nvPr/>
        </p:nvSpPr>
        <p:spPr>
          <a:xfrm>
            <a:off x="3995936" y="1844824"/>
            <a:ext cx="1656184" cy="165618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17456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Geschichte des Bürgerparks Marzahn</a:t>
            </a:r>
          </a:p>
        </p:txBody>
      </p:sp>
      <p:sp>
        <p:nvSpPr>
          <p:cNvPr id="3" name="Inhaltsplatzhalter 2"/>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de-DE" dirty="0"/>
              <a:t>1992 wurde der Park unter dem Namen „Wohngebietspark“ eröffnet und war zunächst nur acht Hektar groß. </a:t>
            </a:r>
          </a:p>
          <a:p>
            <a:pPr marL="457200" indent="-457200">
              <a:buFont typeface="Arial" panose="020B0604020202020204" pitchFamily="34" charset="0"/>
              <a:buChar char="•"/>
            </a:pPr>
            <a:r>
              <a:rPr lang="de-DE" dirty="0"/>
              <a:t>Die Erweiterung auf rund neun Hektar erfolgte später nach dem Abriss eines elfgeschossigen Wohngebäudes an der Ludwig-Renn-Straße, das einige Jahre verlassen stand.</a:t>
            </a:r>
          </a:p>
          <a:p>
            <a:pPr marL="457200" indent="-457200">
              <a:buFont typeface="Arial" panose="020B0604020202020204" pitchFamily="34" charset="0"/>
              <a:buChar char="•"/>
            </a:pPr>
            <a:r>
              <a:rPr lang="de-DE" dirty="0"/>
              <a:t>Der Bereich zwischen Ludwig-Renn-Straße (Höhe Terrassenhaus) und der Straßenbahnhaltestelle Bürgerpark Marzahn wurde häufig von Kindern für den Schulweg genutzt, war aber weder übersichtlich noch sicher. </a:t>
            </a:r>
          </a:p>
          <a:p>
            <a:pPr marL="457200" indent="-457200">
              <a:buFont typeface="Arial" panose="020B0604020202020204" pitchFamily="34" charset="0"/>
              <a:buChar char="•"/>
            </a:pPr>
            <a:r>
              <a:rPr lang="de-DE" dirty="0"/>
              <a:t>2011 wurde der Bürgerparkweg neu angelegt im Rahmen eines Pilotprojektes der Initiative „Aktionsräume plus“.</a:t>
            </a:r>
          </a:p>
          <a:p>
            <a:pPr marL="457200" indent="-457200">
              <a:buFont typeface="Arial" panose="020B0604020202020204" pitchFamily="34" charset="0"/>
              <a:buChar char="•"/>
            </a:pPr>
            <a:r>
              <a:rPr lang="de-DE" dirty="0"/>
              <a:t>Besonders der Mitbegründer des Bürgerparks, Konrad Hügelland, wirkte jahrelang an der Aufwertung des Areals mit.</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23</a:t>
            </a:fld>
            <a:endParaRPr lang="de-DE" dirty="0">
              <a:solidFill>
                <a:prstClr val="white"/>
              </a:solidFill>
            </a:endParaRPr>
          </a:p>
        </p:txBody>
      </p:sp>
    </p:spTree>
    <p:extLst>
      <p:ext uri="{BB962C8B-B14F-4D97-AF65-F5344CB8AC3E}">
        <p14:creationId xmlns:p14="http://schemas.microsoft.com/office/powerpoint/2010/main" val="239828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Geschichte des Bürgerparks Marzahn</a:t>
            </a:r>
          </a:p>
        </p:txBody>
      </p:sp>
      <p:sp>
        <p:nvSpPr>
          <p:cNvPr id="3" name="Inhaltsplatzhalter 2"/>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de-DE" dirty="0"/>
              <a:t>Die Baumaßnahmen im Rahmen der Erweiterung beliefen sich auf insgesamt 218.000 Euro Baukosten und entstammten dem Stadtumbau Ost-Projekt.</a:t>
            </a:r>
          </a:p>
          <a:p>
            <a:pPr marL="457200" indent="-457200">
              <a:buFont typeface="Arial" panose="020B0604020202020204" pitchFamily="34" charset="0"/>
              <a:buChar char="•"/>
            </a:pPr>
            <a:r>
              <a:rPr lang="de-DE" dirty="0"/>
              <a:t>Den Park durchquerend verläuft des Weiteren ein bekannter Schulweg für Kinder, zwischen Ludwig-Renn-Straße und der Straßenbahnhaltestelle Bürgerpark Marzahn. </a:t>
            </a:r>
          </a:p>
          <a:p>
            <a:pPr marL="457200" indent="-457200">
              <a:buFont typeface="Arial" panose="020B0604020202020204" pitchFamily="34" charset="0"/>
              <a:buChar char="•"/>
            </a:pPr>
            <a:r>
              <a:rPr lang="de-DE" dirty="0"/>
              <a:t>Im Zuge des Aktionsräume plus-Projektes wurde auf Drängen der Anwohner die Sicherheit des Weges verbessert.</a:t>
            </a:r>
          </a:p>
          <a:p>
            <a:pPr marL="457200" indent="-457200">
              <a:buFont typeface="Arial" panose="020B0604020202020204" pitchFamily="34" charset="0"/>
              <a:buChar char="•"/>
            </a:pPr>
            <a:r>
              <a:rPr lang="de-DE" dirty="0"/>
              <a:t>Der Bürgerpark verbindet Angebote von klassischer Parklandschaft bis zu </a:t>
            </a:r>
            <a:r>
              <a:rPr lang="de-DE" dirty="0" err="1"/>
              <a:t>Freitzeitangeboten</a:t>
            </a:r>
            <a:r>
              <a:rPr lang="de-DE" dirty="0"/>
              <a:t> wie Teichen, Liegewiesen und Kinderspielplätzen.</a:t>
            </a:r>
          </a:p>
          <a:p>
            <a:pPr marL="457200" indent="-457200">
              <a:buFont typeface="Arial" panose="020B0604020202020204" pitchFamily="34" charset="0"/>
              <a:buChar char="•"/>
            </a:pPr>
            <a:r>
              <a:rPr lang="de-DE" dirty="0"/>
              <a:t>Neben den naheliegenden Park Gärten der Welt, welcher ebenfalls einen bedeutenden Naherholungsraum für den Bezirk darstellt, dient der Bürgerpark Marzahn als </a:t>
            </a:r>
            <a:r>
              <a:rPr lang="de-DE" dirty="0" err="1"/>
              <a:t>Erholungs</a:t>
            </a:r>
            <a:r>
              <a:rPr lang="de-DE" dirty="0"/>
              <a:t>, und Rückzugsort für die umliegenden, dicht bebauten Wohngebäude. (Kloker 2021)</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24</a:t>
            </a:fld>
            <a:endParaRPr lang="de-DE" dirty="0">
              <a:solidFill>
                <a:prstClr val="white"/>
              </a:solidFill>
            </a:endParaRPr>
          </a:p>
        </p:txBody>
      </p:sp>
    </p:spTree>
    <p:extLst>
      <p:ext uri="{BB962C8B-B14F-4D97-AF65-F5344CB8AC3E}">
        <p14:creationId xmlns:p14="http://schemas.microsoft.com/office/powerpoint/2010/main" val="3969229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Umgebung und soziokulturelle Einflüsse</a:t>
            </a:r>
          </a:p>
        </p:txBody>
      </p:sp>
      <p:sp>
        <p:nvSpPr>
          <p:cNvPr id="3" name="Inhaltsplatzhalter 2"/>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de-DE" dirty="0"/>
              <a:t>Der Bezirk Marzahn hat nach Treptow-Köpenick und Reinickendorf den dritthöchsten Grünflächenanteil Berlins. </a:t>
            </a:r>
          </a:p>
          <a:p>
            <a:pPr marL="457200" indent="-457200">
              <a:buFont typeface="Arial" panose="020B0604020202020204" pitchFamily="34" charset="0"/>
              <a:buChar char="•"/>
            </a:pPr>
            <a:r>
              <a:rPr lang="de-DE" dirty="0"/>
              <a:t>Die Bedeutung der Grünlagen ist besonders aufgrund der umliegenden Großsiedlung zu betonen.</a:t>
            </a:r>
          </a:p>
          <a:p>
            <a:pPr marL="457200" indent="-457200">
              <a:buFont typeface="Arial" panose="020B0604020202020204" pitchFamily="34" charset="0"/>
              <a:buChar char="•"/>
            </a:pPr>
            <a:r>
              <a:rPr lang="de-DE" dirty="0"/>
              <a:t>Mit über 100.000 Einwohnern ist Marzahn mit Abstand die einwohnerstärkste Großsiedlung Berlins. </a:t>
            </a:r>
          </a:p>
          <a:p>
            <a:pPr marL="457200" indent="-457200">
              <a:buFont typeface="Arial" panose="020B0604020202020204" pitchFamily="34" charset="0"/>
              <a:buChar char="•"/>
            </a:pPr>
            <a:r>
              <a:rPr lang="de-DE" dirty="0"/>
              <a:t>Nach der Wiedervereinigung war der Bezirk teils von einer hohen Abwanderungsrate und Leerstand geprägt, wobei er seit einem Tiefstand im Jahr 2008 nun wieder ein kontinuierliches Wachstum verzeichnet wird. </a:t>
            </a:r>
          </a:p>
          <a:p>
            <a:pPr marL="457200" indent="-457200">
              <a:buFont typeface="Arial" panose="020B0604020202020204" pitchFamily="34" charset="0"/>
              <a:buChar char="•"/>
            </a:pPr>
            <a:r>
              <a:rPr lang="de-DE" dirty="0"/>
              <a:t>Im Gegensatz zu anderen Großsiedlungen Berlins zeigt die soziale Entwicklung in Marzahn zwischen 2010 und 2020 ein positives Bild und stieg im Status-Index (im Referenz-PLR) von „niedrig“ auf „mittel“ auf.</a:t>
            </a:r>
          </a:p>
          <a:p>
            <a:pPr marL="457200" indent="-457200">
              <a:buFont typeface="Arial" panose="020B0604020202020204" pitchFamily="34" charset="0"/>
              <a:buChar char="•"/>
            </a:pPr>
            <a:r>
              <a:rPr lang="de-DE" dirty="0"/>
              <a:t>Die demografische Verteilung ist als ungleich zu bezeichnen. Es gibt deutlich mehr ältere als junge Einwohner im Bezirk Marzahn. Zudem ist ein deutlicher Anstieg mit mehr als doppelt so viel Migranten dokumentiert (zwischen 2010 und 2020). (Kloker 2021)</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25</a:t>
            </a:fld>
            <a:endParaRPr lang="de-DE" dirty="0">
              <a:solidFill>
                <a:prstClr val="white"/>
              </a:solidFill>
            </a:endParaRPr>
          </a:p>
        </p:txBody>
      </p:sp>
    </p:spTree>
    <p:extLst>
      <p:ext uri="{BB962C8B-B14F-4D97-AF65-F5344CB8AC3E}">
        <p14:creationId xmlns:p14="http://schemas.microsoft.com/office/powerpoint/2010/main" val="3089889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Statistische Datenlage Bürgerpark Marzahn </a:t>
            </a:r>
          </a:p>
        </p:txBody>
      </p:sp>
      <p:pic>
        <p:nvPicPr>
          <p:cNvPr id="5" name="Inhaltsplatzhalter 4"/>
          <p:cNvPicPr>
            <a:picLocks noGrp="1" noChangeAspect="1"/>
          </p:cNvPicPr>
          <p:nvPr>
            <p:ph idx="1"/>
          </p:nvPr>
        </p:nvPicPr>
        <p:blipFill>
          <a:blip r:embed="rId2"/>
          <a:stretch>
            <a:fillRect/>
          </a:stretch>
        </p:blipFill>
        <p:spPr>
          <a:xfrm>
            <a:off x="2241686" y="1700213"/>
            <a:ext cx="4660627"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26</a:t>
            </a:fld>
            <a:endParaRPr lang="de-DE" dirty="0">
              <a:solidFill>
                <a:prstClr val="white"/>
              </a:solidFill>
            </a:endParaRPr>
          </a:p>
        </p:txBody>
      </p:sp>
    </p:spTree>
    <p:extLst>
      <p:ext uri="{BB962C8B-B14F-4D97-AF65-F5344CB8AC3E}">
        <p14:creationId xmlns:p14="http://schemas.microsoft.com/office/powerpoint/2010/main" val="1028145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Angebote im Bürgerpark Marzahn</a:t>
            </a:r>
          </a:p>
        </p:txBody>
      </p:sp>
      <p:sp>
        <p:nvSpPr>
          <p:cNvPr id="3" name="Inhaltsplatzhalter 2"/>
          <p:cNvSpPr>
            <a:spLocks noGrp="1"/>
          </p:cNvSpPr>
          <p:nvPr>
            <p:ph idx="1"/>
          </p:nvPr>
        </p:nvSpPr>
        <p:spPr/>
        <p:txBody>
          <a:bodyPr>
            <a:normAutofit lnSpcReduction="10000"/>
          </a:bodyPr>
          <a:lstStyle/>
          <a:p>
            <a:pPr marL="457200" indent="-457200">
              <a:buFont typeface="Arial" panose="020B0604020202020204" pitchFamily="34" charset="0"/>
              <a:buChar char="•"/>
            </a:pPr>
            <a:r>
              <a:rPr lang="de-DE" dirty="0"/>
              <a:t>Grillen Das Grillen ist im Park nicht gestattet.</a:t>
            </a:r>
          </a:p>
          <a:p>
            <a:pPr marL="457200" indent="-457200">
              <a:buFont typeface="Arial" panose="020B0604020202020204" pitchFamily="34" charset="0"/>
              <a:buChar char="•"/>
            </a:pPr>
            <a:r>
              <a:rPr lang="de-DE" dirty="0"/>
              <a:t>Hunde sind erlaubt, aber an der Leine zu führen.</a:t>
            </a:r>
          </a:p>
          <a:p>
            <a:pPr marL="457200" indent="-457200">
              <a:buFont typeface="Arial" panose="020B0604020202020204" pitchFamily="34" charset="0"/>
              <a:buChar char="•"/>
            </a:pPr>
            <a:r>
              <a:rPr lang="de-DE" dirty="0"/>
              <a:t>Der Bürgerpark Marzahn eignet sich für den Besuch mit Kindern, zumal sich hier das Kinderbad Platsch und ein großer Kinderspielplatz befindet</a:t>
            </a:r>
          </a:p>
          <a:p>
            <a:pPr marL="457200" indent="-457200">
              <a:buFont typeface="Arial" panose="020B0604020202020204" pitchFamily="34" charset="0"/>
              <a:buChar char="•"/>
            </a:pPr>
            <a:r>
              <a:rPr lang="de-DE" dirty="0"/>
              <a:t>Mit großen Liegewiesen zum Joggen, einem kleinen Berg mit einer Rodelbahn und der Halfpipe zum Skaten ist der Park für Sport bestens geeignet.</a:t>
            </a:r>
          </a:p>
          <a:p>
            <a:pPr marL="457200" indent="-457200">
              <a:buFont typeface="Arial" panose="020B0604020202020204" pitchFamily="34" charset="0"/>
              <a:buChar char="•"/>
            </a:pPr>
            <a:r>
              <a:rPr lang="de-DE" dirty="0"/>
              <a:t>Außerdem gibt es ein ausgebautes Wegenetz, das auch zum Radfahren benutzt werden darf.</a:t>
            </a:r>
          </a:p>
          <a:p>
            <a:endParaRPr lang="de-DE" dirty="0"/>
          </a:p>
          <a:p>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27</a:t>
            </a:fld>
            <a:endParaRPr lang="de-DE" dirty="0">
              <a:solidFill>
                <a:prstClr val="white"/>
              </a:solidFill>
            </a:endParaRPr>
          </a:p>
        </p:txBody>
      </p:sp>
    </p:spTree>
    <p:extLst>
      <p:ext uri="{BB962C8B-B14F-4D97-AF65-F5344CB8AC3E}">
        <p14:creationId xmlns:p14="http://schemas.microsoft.com/office/powerpoint/2010/main" val="1792739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2. Landschaftsarchitektonische Grundlagen zum Bürgerpark Marzahn</a:t>
            </a:r>
          </a:p>
        </p:txBody>
      </p:sp>
      <p:sp>
        <p:nvSpPr>
          <p:cNvPr id="3" name="Inhaltsplatzhalt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de-DE" dirty="0"/>
              <a:t>Der Bürgerpark in Berlin Marzahn ist eine der größten Parkanlagen des Bezirks. </a:t>
            </a:r>
          </a:p>
          <a:p>
            <a:pPr marL="457200" indent="-457200">
              <a:buFont typeface="Arial" panose="020B0604020202020204" pitchFamily="34" charset="0"/>
              <a:buChar char="•"/>
            </a:pPr>
            <a:r>
              <a:rPr lang="de-DE" dirty="0"/>
              <a:t>Neben zwei Teichen, dem Kinderbad “Platsch” und den Vegetationsflächen, welche zahlreiche und verschiedene Arten von Laubbäumen und Gehölzen aufweisen, beherbergt der Park viele Rasen- und Wiesenflächen.</a:t>
            </a:r>
          </a:p>
          <a:p>
            <a:pPr marL="457200" indent="-457200">
              <a:buFont typeface="Arial" panose="020B0604020202020204" pitchFamily="34" charset="0"/>
              <a:buChar char="•"/>
            </a:pPr>
            <a:r>
              <a:rPr lang="de-DE" dirty="0"/>
              <a:t>Nach genaueren Beobachtungen der Rasenflächen stellte sich heraus, dass es sich bei diesen Standorten um trockene Gebiete handelt. </a:t>
            </a:r>
          </a:p>
          <a:p>
            <a:pPr marL="457200" indent="-457200">
              <a:buFont typeface="Arial" panose="020B0604020202020204" pitchFamily="34" charset="0"/>
              <a:buChar char="•"/>
            </a:pPr>
            <a:r>
              <a:rPr lang="de-DE" dirty="0"/>
              <a:t>Sie sind sehr sonnig gelegen und verfügen über wenig Schatten.</a:t>
            </a:r>
          </a:p>
          <a:p>
            <a:pPr marL="457200" indent="-457200">
              <a:buFont typeface="Arial" panose="020B0604020202020204" pitchFamily="34" charset="0"/>
              <a:buChar char="•"/>
            </a:pPr>
            <a:r>
              <a:rPr lang="de-DE" dirty="0"/>
              <a:t>Auffällig weiterhin mehrere Trampelpfade, die sich über die Flächen erstrecken.</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28</a:t>
            </a:fld>
            <a:endParaRPr lang="de-DE" dirty="0">
              <a:solidFill>
                <a:prstClr val="white"/>
              </a:solidFill>
            </a:endParaRPr>
          </a:p>
        </p:txBody>
      </p:sp>
    </p:spTree>
    <p:extLst>
      <p:ext uri="{BB962C8B-B14F-4D97-AF65-F5344CB8AC3E}">
        <p14:creationId xmlns:p14="http://schemas.microsoft.com/office/powerpoint/2010/main" val="4061899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Geschützte Biotope im Bürgerpark Marzahn</a:t>
            </a:r>
          </a:p>
        </p:txBody>
      </p:sp>
      <p:sp>
        <p:nvSpPr>
          <p:cNvPr id="3" name="Inhaltsplatzhalt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de-DE" dirty="0"/>
              <a:t>Der Umweltatlas (Quelle: FIS-Broker) weist zwei geschützte Biotope im Gebiet des Bürgerparks Marzahn aus: Zwei Gewässer, welche als Standgewässer kartiert wurden.</a:t>
            </a:r>
          </a:p>
          <a:p>
            <a:pPr marL="457200" indent="-457200">
              <a:buFont typeface="Arial" panose="020B0604020202020204" pitchFamily="34" charset="0"/>
              <a:buChar char="•"/>
            </a:pPr>
            <a:r>
              <a:rPr lang="de-DE" dirty="0"/>
              <a:t>Ein Biotop befindet sich im südlichen Bereich des Parks, der zweite im nördlichen Bereich. </a:t>
            </a:r>
          </a:p>
          <a:p>
            <a:pPr marL="457200" indent="-457200">
              <a:buFont typeface="Arial" panose="020B0604020202020204" pitchFamily="34" charset="0"/>
              <a:buChar char="•"/>
            </a:pPr>
            <a:r>
              <a:rPr lang="de-DE" dirty="0"/>
              <a:t>Allgemein ist auffällig, dass in Relation zu der Parkgröße nur ein sehr geringer Teil der Grün- und Gewässerflächen geschützt </a:t>
            </a:r>
          </a:p>
          <a:p>
            <a:pPr marL="457200" indent="-457200">
              <a:buFont typeface="Arial" panose="020B0604020202020204" pitchFamily="34" charset="0"/>
              <a:buChar char="•"/>
            </a:pPr>
            <a:r>
              <a:rPr lang="de-DE" dirty="0"/>
              <a:t>Dies wirft die Frage nach zukünftigen Entwicklungsmöglichkeiten der Biodiversität und ihres Schutzes auf. (Kloker 2021)</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29</a:t>
            </a:fld>
            <a:endParaRPr lang="de-DE" dirty="0">
              <a:solidFill>
                <a:prstClr val="white"/>
              </a:solidFill>
            </a:endParaRPr>
          </a:p>
        </p:txBody>
      </p:sp>
    </p:spTree>
    <p:extLst>
      <p:ext uri="{BB962C8B-B14F-4D97-AF65-F5344CB8AC3E}">
        <p14:creationId xmlns:p14="http://schemas.microsoft.com/office/powerpoint/2010/main" val="142712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br>
              <a:rPr lang="de-DE" sz="2200" dirty="0"/>
            </a:br>
            <a:r>
              <a:rPr lang="de-DE" sz="2200" dirty="0"/>
              <a:t>Grünflächenmanagement im Kontext von Klimawandel und Biodiversität und Integrationsmöglichkeiten in den universitären Lehrbetrieb</a:t>
            </a:r>
            <a:br>
              <a:rPr lang="de-DE" dirty="0"/>
            </a:br>
            <a:endParaRPr lang="de-DE" dirty="0"/>
          </a:p>
        </p:txBody>
      </p:sp>
      <p:sp>
        <p:nvSpPr>
          <p:cNvPr id="3" name="Inhaltsplatzhalter 2"/>
          <p:cNvSpPr>
            <a:spLocks noGrp="1"/>
          </p:cNvSpPr>
          <p:nvPr>
            <p:ph idx="1"/>
          </p:nvPr>
        </p:nvSpPr>
        <p:spPr/>
        <p:txBody>
          <a:bodyPr>
            <a:normAutofit/>
          </a:bodyPr>
          <a:lstStyle/>
          <a:p>
            <a:pPr marL="514350" indent="-514350">
              <a:buAutoNum type="arabicPeriod"/>
            </a:pPr>
            <a:r>
              <a:rPr lang="de-DE" sz="2000" dirty="0"/>
              <a:t>Allgemeines zum Grünflächenmanagement im Kontext von Klimawandel und Biodiversität</a:t>
            </a:r>
          </a:p>
          <a:p>
            <a:pPr marL="514350" indent="-514350">
              <a:buAutoNum type="arabicPeriod"/>
            </a:pPr>
            <a:r>
              <a:rPr lang="de-DE" sz="2000" dirty="0"/>
              <a:t>Analyse Bürgerpark Marzahn </a:t>
            </a:r>
          </a:p>
          <a:p>
            <a:pPr marL="514350" indent="-514350">
              <a:buAutoNum type="arabicPeriod"/>
            </a:pPr>
            <a:r>
              <a:rPr lang="de-DE" sz="2000" dirty="0"/>
              <a:t>Beispielhafte Umsetzung der Lehrinhalte im Seminar Umweltplanung 2 (Sommersemester 2021)</a:t>
            </a:r>
          </a:p>
          <a:p>
            <a:pPr marL="514350" indent="-514350">
              <a:buAutoNum type="arabicPeriod"/>
            </a:pPr>
            <a:r>
              <a:rPr lang="de-DE" sz="2000" dirty="0"/>
              <a:t>Vorschläge zur Integration der Lehrinhalte im Bachelor Landschaftsarchitektur, Master Urbanes Pflanzen- und Freiraummanagement sowie im Dualen Studiengang Landschaftsbau und Grünflächenmanagement</a:t>
            </a:r>
          </a:p>
          <a:p>
            <a:pPr marL="514350" indent="-514350">
              <a:buAutoNum type="arabicPeriod"/>
            </a:pPr>
            <a:endParaRPr lang="de-DE" dirty="0"/>
          </a:p>
          <a:p>
            <a:pPr marL="514350" indent="-514350">
              <a:buAutoNum type="arabicPeriod"/>
            </a:pPr>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a:t>
            </a:fld>
            <a:endParaRPr lang="de-DE" dirty="0">
              <a:solidFill>
                <a:prstClr val="white"/>
              </a:solidFill>
            </a:endParaRPr>
          </a:p>
        </p:txBody>
      </p:sp>
    </p:spTree>
    <p:extLst>
      <p:ext uri="{BB962C8B-B14F-4D97-AF65-F5344CB8AC3E}">
        <p14:creationId xmlns:p14="http://schemas.microsoft.com/office/powerpoint/2010/main" val="8215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2. Gesetzlich geschützte Biotope im Bürgerpark Marzahn </a:t>
            </a:r>
          </a:p>
        </p:txBody>
      </p:sp>
      <p:pic>
        <p:nvPicPr>
          <p:cNvPr id="5" name="Inhaltsplatzhalter 4"/>
          <p:cNvPicPr>
            <a:picLocks noGrp="1" noChangeAspect="1"/>
          </p:cNvPicPr>
          <p:nvPr>
            <p:ph idx="1"/>
          </p:nvPr>
        </p:nvPicPr>
        <p:blipFill>
          <a:blip r:embed="rId2"/>
          <a:stretch>
            <a:fillRect/>
          </a:stretch>
        </p:blipFill>
        <p:spPr>
          <a:xfrm>
            <a:off x="611560" y="2204864"/>
            <a:ext cx="4865061" cy="3329136"/>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30</a:t>
            </a:fld>
            <a:endParaRPr lang="de-DE" dirty="0">
              <a:solidFill>
                <a:prstClr val="white"/>
              </a:solidFill>
            </a:endParaRPr>
          </a:p>
        </p:txBody>
      </p:sp>
      <p:pic>
        <p:nvPicPr>
          <p:cNvPr id="6" name="Grafik 5"/>
          <p:cNvPicPr>
            <a:picLocks noChangeAspect="1"/>
          </p:cNvPicPr>
          <p:nvPr/>
        </p:nvPicPr>
        <p:blipFill>
          <a:blip r:embed="rId3"/>
          <a:stretch>
            <a:fillRect/>
          </a:stretch>
        </p:blipFill>
        <p:spPr>
          <a:xfrm>
            <a:off x="6084168" y="1914326"/>
            <a:ext cx="2524125" cy="4181475"/>
          </a:xfrm>
          <a:prstGeom prst="rect">
            <a:avLst/>
          </a:prstGeom>
        </p:spPr>
      </p:pic>
    </p:spTree>
    <p:extLst>
      <p:ext uri="{BB962C8B-B14F-4D97-AF65-F5344CB8AC3E}">
        <p14:creationId xmlns:p14="http://schemas.microsoft.com/office/powerpoint/2010/main" val="35969697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Biotope im Bürgerpark Marzahn</a:t>
            </a:r>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a:t>Ergänzend sollen die detaillierten Parameter der Biotope im Bürgerpark Marzahn Hellersdorf dargestellt werden</a:t>
            </a:r>
          </a:p>
          <a:p>
            <a:pPr marL="457200" indent="-457200">
              <a:buFont typeface="Arial" panose="020B0604020202020204" pitchFamily="34" charset="0"/>
              <a:buChar char="•"/>
            </a:pPr>
            <a:r>
              <a:rPr lang="de-DE" dirty="0"/>
              <a:t>Auffällige Anmerkungen sind der 100% hohe Schilfdeckungsgrad sowie der Restwasserbestand im nördlichen Bereich des Bürgerparks Marzahn. </a:t>
            </a:r>
          </a:p>
          <a:p>
            <a:pPr marL="457200" indent="-457200">
              <a:buFont typeface="Arial" panose="020B0604020202020204" pitchFamily="34" charset="0"/>
              <a:buChar char="•"/>
            </a:pPr>
            <a:r>
              <a:rPr lang="de-DE" dirty="0"/>
              <a:t>Der südliche Parkbereich ist zudem als „trocken“ beschrieben. (Kloker 2021)</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31</a:t>
            </a:fld>
            <a:endParaRPr lang="de-DE" dirty="0">
              <a:solidFill>
                <a:prstClr val="white"/>
              </a:solidFill>
            </a:endParaRPr>
          </a:p>
        </p:txBody>
      </p:sp>
    </p:spTree>
    <p:extLst>
      <p:ext uri="{BB962C8B-B14F-4D97-AF65-F5344CB8AC3E}">
        <p14:creationId xmlns:p14="http://schemas.microsoft.com/office/powerpoint/2010/main" val="718991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Biotopbewertungen im Bürgerpark Marzahn </a:t>
            </a:r>
          </a:p>
        </p:txBody>
      </p:sp>
      <p:pic>
        <p:nvPicPr>
          <p:cNvPr id="5" name="Inhaltsplatzhalter 4"/>
          <p:cNvPicPr>
            <a:picLocks noGrp="1" noChangeAspect="1"/>
          </p:cNvPicPr>
          <p:nvPr>
            <p:ph idx="1"/>
          </p:nvPr>
        </p:nvPicPr>
        <p:blipFill>
          <a:blip r:embed="rId2"/>
          <a:stretch>
            <a:fillRect/>
          </a:stretch>
        </p:blipFill>
        <p:spPr>
          <a:xfrm>
            <a:off x="1052230" y="1700213"/>
            <a:ext cx="7039539"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32</a:t>
            </a:fld>
            <a:endParaRPr lang="de-DE" dirty="0">
              <a:solidFill>
                <a:prstClr val="white"/>
              </a:solidFill>
            </a:endParaRPr>
          </a:p>
        </p:txBody>
      </p:sp>
    </p:spTree>
    <p:extLst>
      <p:ext uri="{BB962C8B-B14F-4D97-AF65-F5344CB8AC3E}">
        <p14:creationId xmlns:p14="http://schemas.microsoft.com/office/powerpoint/2010/main" val="34809800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Projekttag Umweltplanung 2 am 06.07.21 im Bürgerpark Marzahn </a:t>
            </a:r>
          </a:p>
        </p:txBody>
      </p:sp>
      <p:pic>
        <p:nvPicPr>
          <p:cNvPr id="5" name="Inhaltsplatzhalter 4"/>
          <p:cNvPicPr>
            <a:picLocks noGrp="1" noChangeAspect="1"/>
          </p:cNvPicPr>
          <p:nvPr>
            <p:ph idx="1"/>
          </p:nvPr>
        </p:nvPicPr>
        <p:blipFill>
          <a:blip r:embed="rId2"/>
          <a:stretch>
            <a:fillRect/>
          </a:stretch>
        </p:blipFill>
        <p:spPr>
          <a:xfrm>
            <a:off x="457200" y="2348880"/>
            <a:ext cx="3466728" cy="2600046"/>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33</a:t>
            </a:fld>
            <a:endParaRPr lang="de-DE" dirty="0">
              <a:solidFill>
                <a:prstClr val="white"/>
              </a:solidFill>
            </a:endParaRPr>
          </a:p>
        </p:txBody>
      </p:sp>
      <p:pic>
        <p:nvPicPr>
          <p:cNvPr id="6" name="Grafik 5"/>
          <p:cNvPicPr>
            <a:picLocks noChangeAspect="1"/>
          </p:cNvPicPr>
          <p:nvPr/>
        </p:nvPicPr>
        <p:blipFill>
          <a:blip r:embed="rId3"/>
          <a:stretch>
            <a:fillRect/>
          </a:stretch>
        </p:blipFill>
        <p:spPr>
          <a:xfrm>
            <a:off x="4716016" y="2276872"/>
            <a:ext cx="3552395" cy="2664296"/>
          </a:xfrm>
          <a:prstGeom prst="rect">
            <a:avLst/>
          </a:prstGeom>
        </p:spPr>
      </p:pic>
    </p:spTree>
    <p:extLst>
      <p:ext uri="{BB962C8B-B14F-4D97-AF65-F5344CB8AC3E}">
        <p14:creationId xmlns:p14="http://schemas.microsoft.com/office/powerpoint/2010/main" val="1419049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2. Entwicklungsprojekte im Bürgerpark Marzahn</a:t>
            </a:r>
          </a:p>
        </p:txBody>
      </p:sp>
      <p:sp>
        <p:nvSpPr>
          <p:cNvPr id="3" name="Inhaltsplatzhalter 2"/>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de-DE" dirty="0"/>
              <a:t>Der Bürgerpark wird laufend von unterschiedlichen Entwicklungsprojekten gefördert. </a:t>
            </a:r>
          </a:p>
          <a:p>
            <a:pPr marL="457200" indent="-457200">
              <a:buFont typeface="Arial" panose="020B0604020202020204" pitchFamily="34" charset="0"/>
              <a:buChar char="•"/>
            </a:pPr>
            <a:r>
              <a:rPr lang="de-DE" dirty="0"/>
              <a:t>Zu diesen gehören bspw. </a:t>
            </a:r>
          </a:p>
          <a:p>
            <a:pPr marL="857250" lvl="1" indent="-457200"/>
            <a:r>
              <a:rPr lang="de-DE" dirty="0"/>
              <a:t>die bereits vorgenommene Erweiterung um ca. 9.500qm im Jahr 2009, </a:t>
            </a:r>
          </a:p>
          <a:p>
            <a:pPr marL="857250" lvl="1" indent="-457200"/>
            <a:r>
              <a:rPr lang="de-DE" dirty="0"/>
              <a:t>diversen Bürgerinitiativen von BENN-Blumberger-Damm</a:t>
            </a:r>
          </a:p>
          <a:p>
            <a:pPr marL="857250" lvl="1" indent="-457200"/>
            <a:r>
              <a:rPr lang="de-DE" dirty="0"/>
              <a:t>neu eingeführten Parkreinigung der BSR im Jahr 2021. </a:t>
            </a:r>
          </a:p>
          <a:p>
            <a:pPr marL="457200" indent="-457200">
              <a:buFont typeface="Arial" panose="020B0604020202020204" pitchFamily="34" charset="0"/>
              <a:buChar char="•"/>
            </a:pPr>
            <a:r>
              <a:rPr lang="de-DE" dirty="0"/>
              <a:t>Des Weiteren wurden in den vergangenen Jahren 6 </a:t>
            </a:r>
            <a:r>
              <a:rPr lang="de-DE" dirty="0" err="1"/>
              <a:t>Parkranger</a:t>
            </a:r>
            <a:r>
              <a:rPr lang="de-DE" dirty="0"/>
              <a:t>-Stellen eingeführt, welche die Sicherheit im Park garantieren sollen. </a:t>
            </a:r>
          </a:p>
          <a:p>
            <a:pPr marL="457200" indent="-457200">
              <a:buFont typeface="Arial" panose="020B0604020202020204" pitchFamily="34" charset="0"/>
              <a:buChar char="•"/>
            </a:pPr>
            <a:r>
              <a:rPr lang="de-DE" dirty="0"/>
              <a:t>Weitere Entwicklungsprojekte werden empfohlen.</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34</a:t>
            </a:fld>
            <a:endParaRPr lang="de-DE" dirty="0">
              <a:solidFill>
                <a:prstClr val="white"/>
              </a:solidFill>
            </a:endParaRPr>
          </a:p>
        </p:txBody>
      </p:sp>
    </p:spTree>
    <p:extLst>
      <p:ext uri="{BB962C8B-B14F-4D97-AF65-F5344CB8AC3E}">
        <p14:creationId xmlns:p14="http://schemas.microsoft.com/office/powerpoint/2010/main" val="2626278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Beispielhafte Umsetzung der Lehrinhalte im Seminar Umweltplanung 2 (Sommersemester 2021)</a:t>
            </a:r>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a:t>Besucher*</a:t>
            </a:r>
            <a:r>
              <a:rPr lang="de-DE" dirty="0" err="1"/>
              <a:t>innenumfrage</a:t>
            </a:r>
            <a:endParaRPr lang="de-DE" dirty="0"/>
          </a:p>
          <a:p>
            <a:pPr marL="457200" indent="-457200">
              <a:buFont typeface="Arial" panose="020B0604020202020204" pitchFamily="34" charset="0"/>
              <a:buChar char="•"/>
            </a:pPr>
            <a:r>
              <a:rPr lang="de-DE" dirty="0"/>
              <a:t>Kartierung und Bewertung der Gehölze</a:t>
            </a:r>
          </a:p>
          <a:p>
            <a:pPr marL="457200" indent="-457200">
              <a:buFont typeface="Arial" panose="020B0604020202020204" pitchFamily="34" charset="0"/>
              <a:buChar char="•"/>
            </a:pPr>
            <a:r>
              <a:rPr lang="de-DE" dirty="0"/>
              <a:t>Kartierung und Bewertung der Biotoptypen</a:t>
            </a:r>
          </a:p>
          <a:p>
            <a:pPr marL="457200" indent="-457200">
              <a:buFont typeface="Arial" panose="020B0604020202020204" pitchFamily="34" charset="0"/>
              <a:buChar char="•"/>
            </a:pPr>
            <a:r>
              <a:rPr lang="de-DE" dirty="0"/>
              <a:t>Kartierung und Bewertung der Kleingewässer</a:t>
            </a:r>
          </a:p>
          <a:p>
            <a:pPr marL="457200" indent="-457200">
              <a:buFont typeface="Arial" panose="020B0604020202020204" pitchFamily="34" charset="0"/>
              <a:buChar char="•"/>
            </a:pPr>
            <a:r>
              <a:rPr lang="de-DE" dirty="0"/>
              <a:t>Vorschläge für Umgestaltungen und veränderte Pflege</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35</a:t>
            </a:fld>
            <a:endParaRPr lang="de-DE" dirty="0">
              <a:solidFill>
                <a:prstClr val="white"/>
              </a:solidFill>
            </a:endParaRPr>
          </a:p>
        </p:txBody>
      </p:sp>
    </p:spTree>
    <p:extLst>
      <p:ext uri="{BB962C8B-B14F-4D97-AF65-F5344CB8AC3E}">
        <p14:creationId xmlns:p14="http://schemas.microsoft.com/office/powerpoint/2010/main" val="39812104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3. Allgemeine landschaftsarchitektonische Verbesserungsvorschläge für den Bürgerpark Marzahn</a:t>
            </a:r>
          </a:p>
        </p:txBody>
      </p:sp>
      <p:sp>
        <p:nvSpPr>
          <p:cNvPr id="3" name="Inhaltsplatzhalter 2"/>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de-DE" dirty="0"/>
              <a:t>Als Grünfläche und Naherholungsort der umliegenden sehr hohen Einwohnerdichte ist die zukünftige Unterschutzstellung weiterer Parkgebiete zu diskutieren. </a:t>
            </a:r>
          </a:p>
          <a:p>
            <a:pPr marL="457200" indent="-457200">
              <a:buFont typeface="Arial" panose="020B0604020202020204" pitchFamily="34" charset="0"/>
              <a:buChar char="•"/>
            </a:pPr>
            <a:r>
              <a:rPr lang="de-DE" dirty="0"/>
              <a:t>In Anbetracht der steigenden Einwohnerzahl in der Umgebung sollte zusätzlich auf weitere Maßnahmen der Erhaltung, Förderung und der Erweiterung des Parks debattiert werden</a:t>
            </a:r>
          </a:p>
          <a:p>
            <a:pPr marL="457200" indent="-457200">
              <a:buFont typeface="Arial" panose="020B0604020202020204" pitchFamily="34" charset="0"/>
              <a:buChar char="•"/>
            </a:pPr>
            <a:r>
              <a:rPr lang="de-DE" dirty="0"/>
              <a:t>Damit sollen vorhandene Qualitäten zu gewahrt und verbessert werden</a:t>
            </a:r>
          </a:p>
          <a:p>
            <a:pPr marL="457200" indent="-457200">
              <a:buFont typeface="Arial" panose="020B0604020202020204" pitchFamily="34" charset="0"/>
              <a:buChar char="•"/>
            </a:pPr>
            <a:r>
              <a:rPr lang="de-DE" dirty="0"/>
              <a:t>Besonders die vorliegenden Mängel der Stehgewässer sollten angegangen werden </a:t>
            </a:r>
          </a:p>
          <a:p>
            <a:pPr marL="457200" indent="-457200">
              <a:buFont typeface="Arial" panose="020B0604020202020204" pitchFamily="34" charset="0"/>
              <a:buChar char="•"/>
            </a:pPr>
            <a:r>
              <a:rPr lang="de-DE" dirty="0"/>
              <a:t>es sollten zeitnah Maßnahmen zur Verbesserung des Biotopzustandes unternommen werden. (Kloker 2021)</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36</a:t>
            </a:fld>
            <a:endParaRPr lang="de-DE" dirty="0">
              <a:solidFill>
                <a:prstClr val="white"/>
              </a:solidFill>
            </a:endParaRPr>
          </a:p>
        </p:txBody>
      </p:sp>
    </p:spTree>
    <p:extLst>
      <p:ext uri="{BB962C8B-B14F-4D97-AF65-F5344CB8AC3E}">
        <p14:creationId xmlns:p14="http://schemas.microsoft.com/office/powerpoint/2010/main" val="1795015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Vorschläge für bessere Klimaangepasstheit der Wiesenflächen (Projektbericht  UP2 </a:t>
            </a:r>
            <a:r>
              <a:rPr lang="de-DE" dirty="0" err="1"/>
              <a:t>SoSe</a:t>
            </a:r>
            <a:r>
              <a:rPr lang="de-DE" dirty="0"/>
              <a:t> 2021)</a:t>
            </a:r>
          </a:p>
        </p:txBody>
      </p:sp>
      <p:sp>
        <p:nvSpPr>
          <p:cNvPr id="3" name="Inhaltsplatzhalter 2"/>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de-DE" dirty="0"/>
              <a:t>Um die Rasen- und Wiesenflächen in Zukunft besser an das Klima anzupassen, sollte man trockenheitsresistente Pflanzen verwenden.</a:t>
            </a:r>
          </a:p>
          <a:p>
            <a:pPr marL="457200" indent="-457200">
              <a:buFont typeface="Arial" panose="020B0604020202020204" pitchFamily="34" charset="0"/>
              <a:buChar char="•"/>
            </a:pPr>
            <a:r>
              <a:rPr lang="de-DE" dirty="0"/>
              <a:t>Einige Beispiele dafür sind </a:t>
            </a:r>
          </a:p>
          <a:p>
            <a:pPr marL="857250" lvl="1" indent="-457200"/>
            <a:r>
              <a:rPr lang="de-DE" dirty="0"/>
              <a:t>Federgras, </a:t>
            </a:r>
          </a:p>
          <a:p>
            <a:pPr marL="857250" lvl="1" indent="-457200"/>
            <a:r>
              <a:rPr lang="de-DE" dirty="0"/>
              <a:t>Zittergras, </a:t>
            </a:r>
          </a:p>
          <a:p>
            <a:pPr marL="857250" lvl="1" indent="-457200"/>
            <a:r>
              <a:rPr lang="de-DE" dirty="0"/>
              <a:t>Schafgarbe, </a:t>
            </a:r>
          </a:p>
          <a:p>
            <a:pPr marL="857250" lvl="1" indent="-457200"/>
            <a:r>
              <a:rPr lang="de-DE" dirty="0"/>
              <a:t>Ami Bergminze </a:t>
            </a:r>
          </a:p>
          <a:p>
            <a:pPr marL="857250" lvl="1" indent="-457200"/>
            <a:r>
              <a:rPr lang="de-DE" dirty="0"/>
              <a:t>Goldrute.</a:t>
            </a:r>
          </a:p>
          <a:p>
            <a:pPr marL="457200" indent="-457200">
              <a:buFont typeface="Arial" panose="020B0604020202020204" pitchFamily="34" charset="0"/>
              <a:buChar char="•"/>
            </a:pPr>
            <a:r>
              <a:rPr lang="de-DE" dirty="0"/>
              <a:t>Gleichzeitig kann man auf verschiedene Bewässerungssysteme, wie z.B. die Mulden oder Retentions- Versickerung, zurückgreifen, da diese gut für die Verdunstung des Wassers und für das Kleinklima sind.</a:t>
            </a:r>
          </a:p>
          <a:p>
            <a:pPr marL="457200" indent="-457200">
              <a:buFont typeface="Arial" panose="020B0604020202020204" pitchFamily="34" charset="0"/>
              <a:buChar char="•"/>
            </a:pPr>
            <a:r>
              <a:rPr lang="de-DE" dirty="0"/>
              <a:t>Zudem gibt es die Möglichkeit verschiedene “Klimabäume” auf und neben den Wiesen anzupflanzen. </a:t>
            </a:r>
          </a:p>
          <a:p>
            <a:pPr marL="457200" indent="-457200">
              <a:buFont typeface="Arial" panose="020B0604020202020204" pitchFamily="34" charset="0"/>
              <a:buChar char="•"/>
            </a:pPr>
            <a:r>
              <a:rPr lang="de-DE" dirty="0"/>
              <a:t>Hierfür sind Bäume wie z.B. Feldahorn geeignet</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37</a:t>
            </a:fld>
            <a:endParaRPr lang="de-DE" dirty="0">
              <a:solidFill>
                <a:prstClr val="white"/>
              </a:solidFill>
            </a:endParaRPr>
          </a:p>
        </p:txBody>
      </p:sp>
    </p:spTree>
    <p:extLst>
      <p:ext uri="{BB962C8B-B14F-4D97-AF65-F5344CB8AC3E}">
        <p14:creationId xmlns:p14="http://schemas.microsoft.com/office/powerpoint/2010/main" val="9547050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3. Erhöhung der Biodiversität der Wiesenflächen im Bürgerpark Marzahn (Projektbericht  UP2 </a:t>
            </a:r>
            <a:r>
              <a:rPr lang="de-DE" sz="2400" dirty="0" err="1"/>
              <a:t>SoSe</a:t>
            </a:r>
            <a:r>
              <a:rPr lang="de-DE" sz="2400" dirty="0"/>
              <a:t> 2021)</a:t>
            </a:r>
          </a:p>
        </p:txBody>
      </p:sp>
      <p:sp>
        <p:nvSpPr>
          <p:cNvPr id="3" name="Inhaltsplatzhalter 2"/>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de-DE" dirty="0"/>
              <a:t>Um eine vorteilhafte Biodiversität der Rasen- und Wiesenflächen zu generieren, kann man die Gebiete in einzelne abgetrennte und geschützte Bereiche einteilen, um Bodenbrütern die Chance zu geben, sich ungestört fortzupflanzen und weiterzuentwickeln. </a:t>
            </a:r>
          </a:p>
          <a:p>
            <a:pPr marL="457200" indent="-457200">
              <a:buFont typeface="Arial" panose="020B0604020202020204" pitchFamily="34" charset="0"/>
              <a:buChar char="•"/>
            </a:pPr>
            <a:r>
              <a:rPr lang="de-DE" dirty="0"/>
              <a:t>Zudem erhöht die Verwendung von Vogelnährgehölzen das Nahrungsangebot für die Tiere. </a:t>
            </a:r>
          </a:p>
          <a:p>
            <a:pPr marL="457200" indent="-457200">
              <a:buFont typeface="Arial" panose="020B0604020202020204" pitchFamily="34" charset="0"/>
              <a:buChar char="•"/>
            </a:pPr>
            <a:r>
              <a:rPr lang="de-DE" dirty="0"/>
              <a:t>Gleichzeitig kann man Schafe oder andere bedrohte Nutztierrassen als Beweidungsmaßnahmen für den Ort einsetzen.</a:t>
            </a:r>
          </a:p>
          <a:p>
            <a:pPr marL="457200" indent="-457200">
              <a:buFont typeface="Arial" panose="020B0604020202020204" pitchFamily="34" charset="0"/>
              <a:buChar char="•"/>
            </a:pPr>
            <a:r>
              <a:rPr lang="de-DE" dirty="0"/>
              <a:t>Verschiedene Arten von Vegetationen bilden ebenfalls eine gute Grundlage für allerlei Tierarten und die Aufbietung einer Wildblumenwiese vergrößert das Insektenvorkommen. </a:t>
            </a:r>
          </a:p>
          <a:p>
            <a:pPr marL="457200" indent="-457200">
              <a:buFont typeface="Arial" panose="020B0604020202020204" pitchFamily="34" charset="0"/>
              <a:buChar char="•"/>
            </a:pPr>
            <a:r>
              <a:rPr lang="de-DE" dirty="0"/>
              <a:t>Eine weitere Möglichkeit die Biodiversität der Flächen aufzuwerten ist, verarmtes Grünland durch artenreiche Wiesen zu ersetzen.</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38</a:t>
            </a:fld>
            <a:endParaRPr lang="de-DE" dirty="0">
              <a:solidFill>
                <a:prstClr val="white"/>
              </a:solidFill>
            </a:endParaRPr>
          </a:p>
        </p:txBody>
      </p:sp>
    </p:spTree>
    <p:extLst>
      <p:ext uri="{BB962C8B-B14F-4D97-AF65-F5344CB8AC3E}">
        <p14:creationId xmlns:p14="http://schemas.microsoft.com/office/powerpoint/2010/main" val="41115054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7550" y="676951"/>
            <a:ext cx="8229600" cy="854968"/>
          </a:xfrm>
        </p:spPr>
        <p:txBody>
          <a:bodyPr>
            <a:normAutofit/>
          </a:bodyPr>
          <a:lstStyle/>
          <a:p>
            <a:r>
              <a:rPr lang="de-DE" sz="2400" dirty="0"/>
              <a:t>3. Erhöhung der Biodiversität der Wiesenflächen im Bürgerpark Marzahn (Projektbericht  UP2 </a:t>
            </a:r>
            <a:r>
              <a:rPr lang="de-DE" sz="2400" dirty="0" err="1"/>
              <a:t>SoSe</a:t>
            </a:r>
            <a:r>
              <a:rPr lang="de-DE" sz="2400" dirty="0"/>
              <a:t> 2021)</a:t>
            </a:r>
          </a:p>
        </p:txBody>
      </p:sp>
      <p:sp>
        <p:nvSpPr>
          <p:cNvPr id="3" name="Inhaltsplatzhalter 2"/>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de-DE" dirty="0"/>
              <a:t>Gleichzeitig können ökologisch defizitäre Flächen minimiert werden. </a:t>
            </a:r>
          </a:p>
          <a:p>
            <a:pPr marL="457200" indent="-457200">
              <a:buFont typeface="Arial" panose="020B0604020202020204" pitchFamily="34" charset="0"/>
              <a:buChar char="•"/>
            </a:pPr>
            <a:r>
              <a:rPr lang="de-DE" dirty="0"/>
              <a:t>Heimische Wildkräuter im Zusammenspiel mit der Strukturvielfalt von hohen und niedrigen Pflanzen und die Einplanung von langen Blühfenstern der Pflanzen, wirkt sich ebenso positiv auf die Artenvielfalt aus. </a:t>
            </a:r>
          </a:p>
          <a:p>
            <a:pPr marL="457200" indent="-457200">
              <a:buFont typeface="Arial" panose="020B0604020202020204" pitchFamily="34" charset="0"/>
              <a:buChar char="•"/>
            </a:pPr>
            <a:r>
              <a:rPr lang="de-DE" dirty="0"/>
              <a:t>Der Einsatz von nährstoffreichen Feldwiesen und Weiden, mageren Trockenrasen sowie nutzbaren Wildpflanzen sind gute Beispiele für eine bessere Biodiversität der Wiesen. </a:t>
            </a:r>
          </a:p>
          <a:p>
            <a:pPr marL="457200" indent="-457200">
              <a:buFont typeface="Arial" panose="020B0604020202020204" pitchFamily="34" charset="0"/>
              <a:buChar char="•"/>
            </a:pPr>
            <a:r>
              <a:rPr lang="de-DE" dirty="0"/>
              <a:t>Hierzu gehören Pflanzen wie Löwenzahn, Margeriten, Acker-Witwenblumen, Baldrian, Braunelle, Duftveilchen.</a:t>
            </a:r>
          </a:p>
          <a:p>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39</a:t>
            </a:fld>
            <a:endParaRPr lang="de-DE" dirty="0">
              <a:solidFill>
                <a:prstClr val="white"/>
              </a:solidFill>
            </a:endParaRPr>
          </a:p>
        </p:txBody>
      </p:sp>
    </p:spTree>
    <p:extLst>
      <p:ext uri="{BB962C8B-B14F-4D97-AF65-F5344CB8AC3E}">
        <p14:creationId xmlns:p14="http://schemas.microsoft.com/office/powerpoint/2010/main" val="2794704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Basics: Biodiversitätsfördernde Maßnahmen</a:t>
            </a:r>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a:t>Grün- und Freiflächenbezogene Maßnahmen</a:t>
            </a:r>
          </a:p>
          <a:p>
            <a:pPr marL="457200" indent="-457200">
              <a:buFont typeface="Arial" panose="020B0604020202020204" pitchFamily="34" charset="0"/>
              <a:buChar char="•"/>
            </a:pPr>
            <a:r>
              <a:rPr lang="de-DE" dirty="0"/>
              <a:t>Beteiligungsbezogene Aktivitäten </a:t>
            </a:r>
          </a:p>
          <a:p>
            <a:pPr marL="457200" indent="-457200">
              <a:buFont typeface="Arial" panose="020B0604020202020204" pitchFamily="34" charset="0"/>
              <a:buChar char="•"/>
            </a:pPr>
            <a:r>
              <a:rPr lang="de-DE" dirty="0"/>
              <a:t>Bildungsbezogene Maßnahmen</a:t>
            </a:r>
          </a:p>
          <a:p>
            <a:pPr marL="457200" indent="-457200">
              <a:buFont typeface="Arial" panose="020B0604020202020204" pitchFamily="34" charset="0"/>
              <a:buChar char="•"/>
            </a:pPr>
            <a:r>
              <a:rPr lang="de-DE" dirty="0"/>
              <a:t>Institutionelle Maßnahmen</a:t>
            </a:r>
          </a:p>
          <a:p>
            <a:pPr marL="457200" indent="-457200">
              <a:buFont typeface="Arial" panose="020B0604020202020204" pitchFamily="34" charset="0"/>
              <a:buChar char="•"/>
            </a:pPr>
            <a:r>
              <a:rPr lang="de-DE" dirty="0"/>
              <a:t>Planerische Maßnahmen</a:t>
            </a:r>
          </a:p>
          <a:p>
            <a:pPr marL="0" indent="0"/>
            <a:r>
              <a:rPr lang="de-DE" dirty="0"/>
              <a:t>(IÖW 2018)</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a:t>
            </a:fld>
            <a:endParaRPr lang="de-DE" dirty="0">
              <a:solidFill>
                <a:prstClr val="white"/>
              </a:solidFill>
            </a:endParaRPr>
          </a:p>
        </p:txBody>
      </p:sp>
    </p:spTree>
    <p:extLst>
      <p:ext uri="{BB962C8B-B14F-4D97-AF65-F5344CB8AC3E}">
        <p14:creationId xmlns:p14="http://schemas.microsoft.com/office/powerpoint/2010/main" val="365786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Gehölzbestand im Bürgerpark Marzahn (Projektbericht  UP2 </a:t>
            </a:r>
            <a:r>
              <a:rPr lang="de-DE" dirty="0" err="1"/>
              <a:t>SoSe</a:t>
            </a:r>
            <a:r>
              <a:rPr lang="de-DE" dirty="0"/>
              <a:t> 2021) </a:t>
            </a:r>
          </a:p>
        </p:txBody>
      </p:sp>
      <p:sp>
        <p:nvSpPr>
          <p:cNvPr id="3" name="Inhaltsplatzhalter 2"/>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de-DE" dirty="0"/>
              <a:t>Die Gehölzflächen im Bürgerpark Marzahn sind sehr natürlich, ohne intensive Pflege gewachsen.</a:t>
            </a:r>
          </a:p>
          <a:p>
            <a:pPr marL="457200" indent="-457200">
              <a:buFont typeface="Arial" panose="020B0604020202020204" pitchFamily="34" charset="0"/>
              <a:buChar char="•"/>
            </a:pPr>
            <a:r>
              <a:rPr lang="de-DE" dirty="0"/>
              <a:t>Zu diesem Bestand zählen vor allem Acer </a:t>
            </a:r>
            <a:r>
              <a:rPr lang="de-DE" dirty="0" err="1"/>
              <a:t>platanoides</a:t>
            </a:r>
            <a:r>
              <a:rPr lang="de-DE" dirty="0"/>
              <a:t> (Spitzahorn), </a:t>
            </a:r>
            <a:r>
              <a:rPr lang="de-DE" dirty="0" err="1"/>
              <a:t>Pinus</a:t>
            </a:r>
            <a:r>
              <a:rPr lang="de-DE" dirty="0"/>
              <a:t> </a:t>
            </a:r>
            <a:r>
              <a:rPr lang="de-DE" dirty="0" err="1"/>
              <a:t>nigra</a:t>
            </a:r>
            <a:r>
              <a:rPr lang="de-DE" dirty="0"/>
              <a:t> (Schwarzkiefer), </a:t>
            </a:r>
            <a:r>
              <a:rPr lang="de-DE" dirty="0" err="1"/>
              <a:t>Juglans</a:t>
            </a:r>
            <a:r>
              <a:rPr lang="de-DE" dirty="0"/>
              <a:t> </a:t>
            </a:r>
            <a:r>
              <a:rPr lang="de-DE" dirty="0" err="1"/>
              <a:t>regia</a:t>
            </a:r>
            <a:r>
              <a:rPr lang="de-DE" dirty="0"/>
              <a:t> (Walnuss), so wie </a:t>
            </a:r>
            <a:r>
              <a:rPr lang="de-DE" dirty="0" err="1"/>
              <a:t>Quercus</a:t>
            </a:r>
            <a:r>
              <a:rPr lang="de-DE" dirty="0"/>
              <a:t> </a:t>
            </a:r>
            <a:r>
              <a:rPr lang="de-DE" dirty="0" err="1"/>
              <a:t>robur</a:t>
            </a:r>
            <a:r>
              <a:rPr lang="de-DE" dirty="0"/>
              <a:t> (Stielleiche), </a:t>
            </a:r>
            <a:r>
              <a:rPr lang="de-DE" dirty="0" err="1"/>
              <a:t>Castanea</a:t>
            </a:r>
            <a:r>
              <a:rPr lang="de-DE" dirty="0"/>
              <a:t> </a:t>
            </a:r>
            <a:r>
              <a:rPr lang="de-DE" dirty="0" err="1"/>
              <a:t>sativa</a:t>
            </a:r>
            <a:r>
              <a:rPr lang="de-DE" dirty="0"/>
              <a:t> (Esskastanie) und </a:t>
            </a:r>
            <a:r>
              <a:rPr lang="de-DE" dirty="0" err="1"/>
              <a:t>Prunus</a:t>
            </a:r>
            <a:r>
              <a:rPr lang="de-DE" dirty="0"/>
              <a:t> </a:t>
            </a:r>
            <a:r>
              <a:rPr lang="de-DE" dirty="0" err="1"/>
              <a:t>cerasus</a:t>
            </a:r>
            <a:r>
              <a:rPr lang="de-DE" dirty="0"/>
              <a:t> (</a:t>
            </a:r>
            <a:r>
              <a:rPr lang="de-DE" dirty="0" err="1"/>
              <a:t>Sauerkrische</a:t>
            </a:r>
            <a:r>
              <a:rPr lang="de-DE" dirty="0"/>
              <a:t>). </a:t>
            </a:r>
          </a:p>
          <a:p>
            <a:pPr marL="457200" indent="-457200">
              <a:buFont typeface="Arial" panose="020B0604020202020204" pitchFamily="34" charset="0"/>
              <a:buChar char="•"/>
            </a:pPr>
            <a:r>
              <a:rPr lang="de-DE" dirty="0"/>
              <a:t>Neben alten Bäumen, um die 25/30 Jahre, gibt es unzählige Sämlinge. </a:t>
            </a:r>
          </a:p>
          <a:p>
            <a:pPr marL="457200" indent="-457200">
              <a:buFont typeface="Arial" panose="020B0604020202020204" pitchFamily="34" charset="0"/>
              <a:buChar char="•"/>
            </a:pPr>
            <a:r>
              <a:rPr lang="de-DE" dirty="0"/>
              <a:t>Durch den hohen Konkurrenzdruck von alten Bäumen und neuen Sämlingen kommt es zu Schäden an den Altbäumen. </a:t>
            </a:r>
          </a:p>
          <a:p>
            <a:pPr marL="457200" indent="-457200">
              <a:buFont typeface="Arial" panose="020B0604020202020204" pitchFamily="34" charset="0"/>
              <a:buChar char="•"/>
            </a:pPr>
            <a:r>
              <a:rPr lang="de-DE" dirty="0"/>
              <a:t>Dazu gehören unter Anderem Trockenschäden und Schädlingsbefall. </a:t>
            </a:r>
          </a:p>
          <a:p>
            <a:pPr marL="457200" indent="-457200">
              <a:buFont typeface="Arial" panose="020B0604020202020204" pitchFamily="34" charset="0"/>
              <a:buChar char="•"/>
            </a:pPr>
            <a:r>
              <a:rPr lang="de-DE" dirty="0"/>
              <a:t>Die Trockenschäden werden des Weiteren durch immer heißere und trockenere Sommer verstärkt. </a:t>
            </a:r>
          </a:p>
          <a:p>
            <a:r>
              <a:rPr lang="de-DE" dirty="0"/>
              <a:t>Als neue</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40</a:t>
            </a:fld>
            <a:endParaRPr lang="de-DE" dirty="0">
              <a:solidFill>
                <a:prstClr val="white"/>
              </a:solidFill>
            </a:endParaRPr>
          </a:p>
        </p:txBody>
      </p:sp>
    </p:spTree>
    <p:extLst>
      <p:ext uri="{BB962C8B-B14F-4D97-AF65-F5344CB8AC3E}">
        <p14:creationId xmlns:p14="http://schemas.microsoft.com/office/powerpoint/2010/main" val="400761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Baumkartierung Bürgerpark Marzahn (Projektbericht  UP2 </a:t>
            </a:r>
            <a:r>
              <a:rPr lang="de-DE" dirty="0" err="1"/>
              <a:t>SoSe</a:t>
            </a:r>
            <a:r>
              <a:rPr lang="de-DE" dirty="0"/>
              <a:t> 2021)</a:t>
            </a:r>
          </a:p>
        </p:txBody>
      </p:sp>
      <p:sp>
        <p:nvSpPr>
          <p:cNvPr id="3" name="Inhaltsplatzhalter 2"/>
          <p:cNvSpPr>
            <a:spLocks noGrp="1"/>
          </p:cNvSpPr>
          <p:nvPr>
            <p:ph idx="1"/>
          </p:nvPr>
        </p:nvSpPr>
        <p:spPr/>
        <p:txBody>
          <a:bodyPr>
            <a:normAutofit fontScale="77500" lnSpcReduction="20000"/>
          </a:bodyPr>
          <a:lstStyle/>
          <a:p>
            <a:pPr marL="457200" indent="-457200">
              <a:buFont typeface="Arial" panose="020B0604020202020204" pitchFamily="34" charset="0"/>
              <a:buChar char="•"/>
            </a:pPr>
            <a:r>
              <a:rPr lang="de-DE" dirty="0"/>
              <a:t>Bei der Kartierung des Bürgerparks Berlins war die U-förmige Struktur der Gehölzsetzung zu erkennen. </a:t>
            </a:r>
          </a:p>
          <a:p>
            <a:pPr marL="457200" indent="-457200">
              <a:buFont typeface="Arial" panose="020B0604020202020204" pitchFamily="34" charset="0"/>
              <a:buChar char="•"/>
            </a:pPr>
            <a:r>
              <a:rPr lang="de-DE" dirty="0"/>
              <a:t>In der Mitte ist eine große Freifläche vorzufinden und diese war nur teilweise mit Bäumen versehen.</a:t>
            </a:r>
          </a:p>
          <a:p>
            <a:pPr marL="457200" indent="-457200">
              <a:buFont typeface="Arial" panose="020B0604020202020204" pitchFamily="34" charset="0"/>
              <a:buChar char="•"/>
            </a:pPr>
            <a:r>
              <a:rPr lang="de-DE" dirty="0"/>
              <a:t>Der größte Teil des vorherrschenden Bestands besteht aus Acer </a:t>
            </a:r>
            <a:r>
              <a:rPr lang="de-DE" dirty="0" err="1"/>
              <a:t>platanoides</a:t>
            </a:r>
            <a:r>
              <a:rPr lang="de-DE" dirty="0"/>
              <a:t> und </a:t>
            </a:r>
            <a:r>
              <a:rPr lang="de-DE" dirty="0" err="1"/>
              <a:t>Quercus</a:t>
            </a:r>
            <a:r>
              <a:rPr lang="de-DE" dirty="0"/>
              <a:t> </a:t>
            </a:r>
            <a:r>
              <a:rPr lang="de-DE" dirty="0" err="1"/>
              <a:t>robur</a:t>
            </a:r>
            <a:r>
              <a:rPr lang="de-DE" dirty="0"/>
              <a:t>. </a:t>
            </a:r>
          </a:p>
          <a:p>
            <a:pPr marL="457200" indent="-457200">
              <a:buFont typeface="Arial" panose="020B0604020202020204" pitchFamily="34" charset="0"/>
              <a:buChar char="•"/>
            </a:pPr>
            <a:r>
              <a:rPr lang="de-DE" dirty="0"/>
              <a:t>Diese Arten wurden mit vielen weiteren Arten ergänzt und unterstützt. </a:t>
            </a:r>
          </a:p>
          <a:p>
            <a:pPr marL="457200" indent="-457200">
              <a:buFont typeface="Arial" panose="020B0604020202020204" pitchFamily="34" charset="0"/>
              <a:buChar char="•"/>
            </a:pPr>
            <a:r>
              <a:rPr lang="de-DE" dirty="0"/>
              <a:t>Vor allem die vielen Kirschen und farbigen Kirschpflaumen geben dem Gebiet einen besonderen Charakter. </a:t>
            </a:r>
          </a:p>
          <a:p>
            <a:pPr marL="457200" indent="-457200">
              <a:buFont typeface="Arial" panose="020B0604020202020204" pitchFamily="34" charset="0"/>
              <a:buChar char="•"/>
            </a:pPr>
            <a:r>
              <a:rPr lang="de-DE" dirty="0"/>
              <a:t>Leider muss festgestellt werden, dass die Gehölze nicht vital erscheinen und auch oft unter Befall, wie von der Miniermotte, leiden. </a:t>
            </a:r>
          </a:p>
          <a:p>
            <a:pPr marL="457200" indent="-457200">
              <a:buFont typeface="Arial" panose="020B0604020202020204" pitchFamily="34" charset="0"/>
              <a:buChar char="•"/>
            </a:pPr>
            <a:r>
              <a:rPr lang="de-DE" dirty="0"/>
              <a:t>Dennoch ist die Vielfalt und Auswahl der diversen Arten gut zu bewerten.</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41</a:t>
            </a:fld>
            <a:endParaRPr lang="de-DE" dirty="0">
              <a:solidFill>
                <a:prstClr val="white"/>
              </a:solidFill>
            </a:endParaRPr>
          </a:p>
        </p:txBody>
      </p:sp>
    </p:spTree>
    <p:extLst>
      <p:ext uri="{BB962C8B-B14F-4D97-AF65-F5344CB8AC3E}">
        <p14:creationId xmlns:p14="http://schemas.microsoft.com/office/powerpoint/2010/main" val="33570580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Baumbestandsbewertung Bürgerpark Marzahn (Projektbericht  UP2 </a:t>
            </a:r>
            <a:r>
              <a:rPr lang="de-DE" dirty="0" err="1"/>
              <a:t>SoSe</a:t>
            </a:r>
            <a:r>
              <a:rPr lang="de-DE" dirty="0"/>
              <a:t> 2021)</a:t>
            </a:r>
          </a:p>
        </p:txBody>
      </p:sp>
      <p:pic>
        <p:nvPicPr>
          <p:cNvPr id="5" name="Inhaltsplatzhalter 4"/>
          <p:cNvPicPr>
            <a:picLocks noGrp="1" noChangeAspect="1"/>
          </p:cNvPicPr>
          <p:nvPr>
            <p:ph idx="1"/>
          </p:nvPr>
        </p:nvPicPr>
        <p:blipFill>
          <a:blip r:embed="rId2"/>
          <a:stretch>
            <a:fillRect/>
          </a:stretch>
        </p:blipFill>
        <p:spPr>
          <a:xfrm>
            <a:off x="683568" y="1772816"/>
            <a:ext cx="3575729" cy="2519685"/>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42</a:t>
            </a:fld>
            <a:endParaRPr lang="de-DE" dirty="0">
              <a:solidFill>
                <a:prstClr val="white"/>
              </a:solidFill>
            </a:endParaRPr>
          </a:p>
        </p:txBody>
      </p:sp>
      <p:pic>
        <p:nvPicPr>
          <p:cNvPr id="6" name="Grafik 5"/>
          <p:cNvPicPr>
            <a:picLocks noChangeAspect="1"/>
          </p:cNvPicPr>
          <p:nvPr/>
        </p:nvPicPr>
        <p:blipFill>
          <a:blip r:embed="rId3"/>
          <a:stretch>
            <a:fillRect/>
          </a:stretch>
        </p:blipFill>
        <p:spPr>
          <a:xfrm>
            <a:off x="5036870" y="1772816"/>
            <a:ext cx="3927618" cy="2519685"/>
          </a:xfrm>
          <a:prstGeom prst="rect">
            <a:avLst/>
          </a:prstGeom>
        </p:spPr>
      </p:pic>
    </p:spTree>
    <p:extLst>
      <p:ext uri="{BB962C8B-B14F-4D97-AF65-F5344CB8AC3E}">
        <p14:creationId xmlns:p14="http://schemas.microsoft.com/office/powerpoint/2010/main" val="385443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Baumbestandsbewertung Bürgerpark Marzahn (Projektbericht  UP2 </a:t>
            </a:r>
            <a:r>
              <a:rPr lang="de-DE" dirty="0" err="1"/>
              <a:t>SoSe</a:t>
            </a:r>
            <a:r>
              <a:rPr lang="de-DE" dirty="0"/>
              <a:t> 2021)</a:t>
            </a:r>
          </a:p>
        </p:txBody>
      </p:sp>
      <p:pic>
        <p:nvPicPr>
          <p:cNvPr id="5" name="Inhaltsplatzhalter 4"/>
          <p:cNvPicPr>
            <a:picLocks noGrp="1" noChangeAspect="1"/>
          </p:cNvPicPr>
          <p:nvPr>
            <p:ph idx="1"/>
          </p:nvPr>
        </p:nvPicPr>
        <p:blipFill>
          <a:blip r:embed="rId2"/>
          <a:stretch>
            <a:fillRect/>
          </a:stretch>
        </p:blipFill>
        <p:spPr>
          <a:xfrm>
            <a:off x="1250966" y="1700808"/>
            <a:ext cx="6642067"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43</a:t>
            </a:fld>
            <a:endParaRPr lang="de-DE" dirty="0">
              <a:solidFill>
                <a:prstClr val="white"/>
              </a:solidFill>
            </a:endParaRPr>
          </a:p>
        </p:txBody>
      </p:sp>
    </p:spTree>
    <p:extLst>
      <p:ext uri="{BB962C8B-B14F-4D97-AF65-F5344CB8AC3E}">
        <p14:creationId xmlns:p14="http://schemas.microsoft.com/office/powerpoint/2010/main" val="1785682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Klimaangepasste Pflanzenwahl im Bürgerpark Marzahn (Projektbericht  UP2 </a:t>
            </a:r>
            <a:r>
              <a:rPr lang="de-DE" dirty="0" err="1"/>
              <a:t>SoSe</a:t>
            </a:r>
            <a:r>
              <a:rPr lang="de-DE" dirty="0"/>
              <a:t> 2021)</a:t>
            </a:r>
          </a:p>
        </p:txBody>
      </p:sp>
      <p:sp>
        <p:nvSpPr>
          <p:cNvPr id="3" name="Inhaltsplatzhalter 2"/>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de-DE" dirty="0"/>
              <a:t>Um den Trockenschäden entgegenzuwirken, sollte bei der Neuanlage des Parks vor Allem auf trockenresistente Arten zurückgegriffen werden. </a:t>
            </a:r>
          </a:p>
          <a:p>
            <a:pPr marL="457200" indent="-457200">
              <a:buFont typeface="Arial" panose="020B0604020202020204" pitchFamily="34" charset="0"/>
              <a:buChar char="•"/>
            </a:pPr>
            <a:r>
              <a:rPr lang="de-DE" dirty="0"/>
              <a:t>Außerdem sollte bei einer Neuanlage auch darauf geachtet werden, dass zwischen den Bäumen Sträucher und </a:t>
            </a:r>
            <a:r>
              <a:rPr lang="de-DE" dirty="0" err="1"/>
              <a:t>Bodendecker</a:t>
            </a:r>
            <a:r>
              <a:rPr lang="de-DE" dirty="0"/>
              <a:t> gepflanzt werden. </a:t>
            </a:r>
          </a:p>
          <a:p>
            <a:pPr marL="457200" indent="-457200">
              <a:buFont typeface="Arial" panose="020B0604020202020204" pitchFamily="34" charset="0"/>
              <a:buChar char="•"/>
            </a:pPr>
            <a:r>
              <a:rPr lang="de-DE" dirty="0"/>
              <a:t>Dies hemmt das unkontrollierte Nachwachsen der Bestandsvegetation und unterstützt dadurch die Baumvitalität. </a:t>
            </a:r>
          </a:p>
          <a:p>
            <a:pPr marL="457200" indent="-457200">
              <a:buFont typeface="Arial" panose="020B0604020202020204" pitchFamily="34" charset="0"/>
              <a:buChar char="•"/>
            </a:pPr>
            <a:r>
              <a:rPr lang="de-DE" dirty="0"/>
              <a:t>Bewerkstelligt werden kann dies durch gezieltes Herausnehmen kranker und toter Bäume, so wie durch Fällen der Sämlinge, die noch nicht unter die Berliner Baumschutzverordnung fallen. </a:t>
            </a:r>
          </a:p>
          <a:p>
            <a:pPr marL="457200" indent="-457200">
              <a:buFont typeface="Arial" panose="020B0604020202020204" pitchFamily="34" charset="0"/>
              <a:buChar char="•"/>
            </a:pPr>
            <a:r>
              <a:rPr lang="de-DE" dirty="0"/>
              <a:t>Die Kirschbäume stehen in den Gehölzflächen an sehr ungünstigen Standorten und sollten deswegen, wenn möglich versetzt oder gefällt werden. </a:t>
            </a:r>
          </a:p>
          <a:p>
            <a:pPr marL="457200" indent="-457200">
              <a:buFont typeface="Arial" panose="020B0604020202020204" pitchFamily="34" charset="0"/>
              <a:buChar char="•"/>
            </a:pPr>
            <a:r>
              <a:rPr lang="de-DE" dirty="0"/>
              <a:t>Zuletzt wäre auch die Anlage einer Streuobstwiese wünschenswert</a:t>
            </a:r>
          </a:p>
          <a:p>
            <a:pPr marL="457200" indent="-457200">
              <a:buFont typeface="Arial" panose="020B0604020202020204" pitchFamily="34" charset="0"/>
              <a:buChar char="•"/>
            </a:pPr>
            <a:r>
              <a:rPr lang="de-DE" dirty="0"/>
              <a:t>Dies würde die Biodiversität zusätzlich steigern und würde die Wiesen beschatten und so der Austrocknung des Bodens entgegenwirken.</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44</a:t>
            </a:fld>
            <a:endParaRPr lang="de-DE" dirty="0">
              <a:solidFill>
                <a:prstClr val="white"/>
              </a:solidFill>
            </a:endParaRPr>
          </a:p>
        </p:txBody>
      </p:sp>
    </p:spTree>
    <p:extLst>
      <p:ext uri="{BB962C8B-B14F-4D97-AF65-F5344CB8AC3E}">
        <p14:creationId xmlns:p14="http://schemas.microsoft.com/office/powerpoint/2010/main" val="172293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Hintergrundinfo: Klimaartenbäume nach verschiedenen Vorschlagslisten</a:t>
            </a:r>
          </a:p>
        </p:txBody>
      </p:sp>
      <p:pic>
        <p:nvPicPr>
          <p:cNvPr id="5" name="Inhaltsplatzhalter 4"/>
          <p:cNvPicPr>
            <a:picLocks noGrp="1" noChangeAspect="1"/>
          </p:cNvPicPr>
          <p:nvPr>
            <p:ph idx="1"/>
          </p:nvPr>
        </p:nvPicPr>
        <p:blipFill>
          <a:blip r:embed="rId2"/>
          <a:stretch>
            <a:fillRect/>
          </a:stretch>
        </p:blipFill>
        <p:spPr>
          <a:xfrm>
            <a:off x="1907704" y="1628800"/>
            <a:ext cx="4392488" cy="468457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45</a:t>
            </a:fld>
            <a:endParaRPr lang="de-DE" dirty="0">
              <a:solidFill>
                <a:prstClr val="white"/>
              </a:solidFill>
            </a:endParaRPr>
          </a:p>
        </p:txBody>
      </p:sp>
    </p:spTree>
    <p:extLst>
      <p:ext uri="{BB962C8B-B14F-4D97-AF65-F5344CB8AC3E}">
        <p14:creationId xmlns:p14="http://schemas.microsoft.com/office/powerpoint/2010/main" val="24638316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Klimaangepasste Pflanzenwahl für den Bürgerpark Marzahn (Projektbericht  UP2 </a:t>
            </a:r>
            <a:r>
              <a:rPr lang="de-DE" dirty="0" err="1"/>
              <a:t>SoSe</a:t>
            </a:r>
            <a:r>
              <a:rPr lang="de-DE" dirty="0"/>
              <a:t> 2021)</a:t>
            </a:r>
          </a:p>
        </p:txBody>
      </p:sp>
      <p:sp>
        <p:nvSpPr>
          <p:cNvPr id="3" name="Inhaltsplatzhalter 2"/>
          <p:cNvSpPr>
            <a:spLocks noGrp="1"/>
          </p:cNvSpPr>
          <p:nvPr>
            <p:ph idx="1"/>
          </p:nvPr>
        </p:nvSpPr>
        <p:spPr/>
        <p:txBody>
          <a:bodyPr>
            <a:normAutofit fontScale="85000" lnSpcReduction="20000"/>
          </a:bodyPr>
          <a:lstStyle/>
          <a:p>
            <a:r>
              <a:rPr lang="de-DE" dirty="0"/>
              <a:t>Bäume:</a:t>
            </a:r>
          </a:p>
          <a:p>
            <a:r>
              <a:rPr lang="de-DE" dirty="0"/>
              <a:t>- </a:t>
            </a:r>
            <a:r>
              <a:rPr lang="de-DE" dirty="0" err="1"/>
              <a:t>Robinia</a:t>
            </a:r>
            <a:r>
              <a:rPr lang="de-DE" dirty="0"/>
              <a:t> </a:t>
            </a:r>
            <a:r>
              <a:rPr lang="de-DE" dirty="0" err="1"/>
              <a:t>pseudoacia</a:t>
            </a:r>
            <a:r>
              <a:rPr lang="de-DE" dirty="0"/>
              <a:t> (Robinie)</a:t>
            </a:r>
          </a:p>
          <a:p>
            <a:r>
              <a:rPr lang="de-DE" dirty="0"/>
              <a:t>- Acer </a:t>
            </a:r>
            <a:r>
              <a:rPr lang="de-DE" dirty="0" err="1"/>
              <a:t>tataricum</a:t>
            </a:r>
            <a:r>
              <a:rPr lang="de-DE" dirty="0"/>
              <a:t> (Tatarenahorn)</a:t>
            </a:r>
          </a:p>
          <a:p>
            <a:r>
              <a:rPr lang="de-DE" dirty="0"/>
              <a:t>- </a:t>
            </a:r>
            <a:r>
              <a:rPr lang="de-DE" dirty="0" err="1"/>
              <a:t>Corylus</a:t>
            </a:r>
            <a:r>
              <a:rPr lang="de-DE" dirty="0"/>
              <a:t> </a:t>
            </a:r>
            <a:r>
              <a:rPr lang="de-DE" dirty="0" err="1"/>
              <a:t>colurna</a:t>
            </a:r>
            <a:r>
              <a:rPr lang="de-DE" dirty="0"/>
              <a:t> (Türkischer Baumhasel)</a:t>
            </a:r>
          </a:p>
          <a:p>
            <a:r>
              <a:rPr lang="de-DE" dirty="0"/>
              <a:t>- </a:t>
            </a:r>
            <a:r>
              <a:rPr lang="de-DE" dirty="0" err="1"/>
              <a:t>Quercus</a:t>
            </a:r>
            <a:r>
              <a:rPr lang="de-DE" dirty="0"/>
              <a:t> </a:t>
            </a:r>
            <a:r>
              <a:rPr lang="de-DE" dirty="0" err="1"/>
              <a:t>petraea</a:t>
            </a:r>
            <a:r>
              <a:rPr lang="de-DE" dirty="0"/>
              <a:t> (Traubeneiche</a:t>
            </a:r>
          </a:p>
          <a:p>
            <a:r>
              <a:rPr lang="de-DE" dirty="0"/>
              <a:t>- Rhus </a:t>
            </a:r>
            <a:r>
              <a:rPr lang="de-DE" dirty="0" err="1"/>
              <a:t>hirta</a:t>
            </a:r>
            <a:r>
              <a:rPr lang="de-DE" dirty="0"/>
              <a:t> (Essigbaum)</a:t>
            </a:r>
          </a:p>
          <a:p>
            <a:r>
              <a:rPr lang="de-DE" dirty="0"/>
              <a:t>- </a:t>
            </a:r>
            <a:r>
              <a:rPr lang="de-DE" dirty="0" err="1"/>
              <a:t>Paulownia</a:t>
            </a:r>
            <a:r>
              <a:rPr lang="de-DE" dirty="0"/>
              <a:t> </a:t>
            </a:r>
            <a:r>
              <a:rPr lang="de-DE" dirty="0" err="1"/>
              <a:t>tomentosa</a:t>
            </a:r>
            <a:r>
              <a:rPr lang="de-DE" dirty="0"/>
              <a:t> (Blauglockenbaum)</a:t>
            </a:r>
          </a:p>
          <a:p>
            <a:endParaRPr lang="de-DE" dirty="0"/>
          </a:p>
          <a:p>
            <a:r>
              <a:rPr lang="de-DE" dirty="0"/>
              <a:t>Bäume für Streuobstwiese:</a:t>
            </a:r>
          </a:p>
          <a:p>
            <a:r>
              <a:rPr lang="de-DE" dirty="0"/>
              <a:t>- Malus ‘Finkenwerder Herbstprinz‘</a:t>
            </a:r>
          </a:p>
          <a:p>
            <a:r>
              <a:rPr lang="de-DE" dirty="0"/>
              <a:t>- </a:t>
            </a:r>
            <a:r>
              <a:rPr lang="de-DE" dirty="0" err="1"/>
              <a:t>Prunus</a:t>
            </a:r>
            <a:r>
              <a:rPr lang="de-DE" dirty="0"/>
              <a:t> </a:t>
            </a:r>
            <a:r>
              <a:rPr lang="de-DE" dirty="0" err="1"/>
              <a:t>avium</a:t>
            </a:r>
            <a:r>
              <a:rPr lang="de-DE" dirty="0"/>
              <a:t> ’Kronprinz von Hannover‘</a:t>
            </a:r>
          </a:p>
          <a:p>
            <a:r>
              <a:rPr lang="de-DE" dirty="0"/>
              <a:t>- </a:t>
            </a:r>
            <a:r>
              <a:rPr lang="de-DE" dirty="0" err="1"/>
              <a:t>Pyrus</a:t>
            </a:r>
            <a:r>
              <a:rPr lang="de-DE" dirty="0"/>
              <a:t> </a:t>
            </a:r>
            <a:r>
              <a:rPr lang="de-DE" dirty="0" err="1"/>
              <a:t>communis</a:t>
            </a:r>
            <a:r>
              <a:rPr lang="de-DE" dirty="0"/>
              <a:t> ’Gute Graue‘</a:t>
            </a:r>
          </a:p>
          <a:p>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46</a:t>
            </a:fld>
            <a:endParaRPr lang="de-DE" dirty="0">
              <a:solidFill>
                <a:prstClr val="white"/>
              </a:solidFill>
            </a:endParaRPr>
          </a:p>
        </p:txBody>
      </p:sp>
    </p:spTree>
    <p:extLst>
      <p:ext uri="{BB962C8B-B14F-4D97-AF65-F5344CB8AC3E}">
        <p14:creationId xmlns:p14="http://schemas.microsoft.com/office/powerpoint/2010/main" val="1754616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Klimaangepasste Pflanzenwahl für den Bürgerpark Marzahn (Projektbericht  UP2 </a:t>
            </a:r>
            <a:r>
              <a:rPr lang="de-DE" dirty="0" err="1"/>
              <a:t>SoSe</a:t>
            </a:r>
            <a:r>
              <a:rPr lang="de-DE" dirty="0"/>
              <a:t> 2021)</a:t>
            </a:r>
          </a:p>
        </p:txBody>
      </p:sp>
      <p:sp>
        <p:nvSpPr>
          <p:cNvPr id="3" name="Inhaltsplatzhalter 2"/>
          <p:cNvSpPr>
            <a:spLocks noGrp="1"/>
          </p:cNvSpPr>
          <p:nvPr>
            <p:ph idx="1"/>
          </p:nvPr>
        </p:nvSpPr>
        <p:spPr/>
        <p:txBody>
          <a:bodyPr>
            <a:normAutofit fontScale="62500" lnSpcReduction="20000"/>
          </a:bodyPr>
          <a:lstStyle/>
          <a:p>
            <a:r>
              <a:rPr lang="de-DE" dirty="0"/>
              <a:t>Sträucher:</a:t>
            </a:r>
          </a:p>
          <a:p>
            <a:r>
              <a:rPr lang="de-DE" dirty="0"/>
              <a:t>- Taxus </a:t>
            </a:r>
            <a:r>
              <a:rPr lang="de-DE" dirty="0" err="1"/>
              <a:t>baccata</a:t>
            </a:r>
            <a:r>
              <a:rPr lang="de-DE" dirty="0"/>
              <a:t> (Eibe)</a:t>
            </a:r>
          </a:p>
          <a:p>
            <a:r>
              <a:rPr lang="de-DE" dirty="0"/>
              <a:t>- </a:t>
            </a:r>
            <a:r>
              <a:rPr lang="de-DE" dirty="0" err="1"/>
              <a:t>Crataegus</a:t>
            </a:r>
            <a:r>
              <a:rPr lang="de-DE" dirty="0"/>
              <a:t> </a:t>
            </a:r>
            <a:r>
              <a:rPr lang="de-DE" dirty="0" err="1"/>
              <a:t>monogyna</a:t>
            </a:r>
            <a:r>
              <a:rPr lang="de-DE" dirty="0"/>
              <a:t> (Weißdorn)</a:t>
            </a:r>
          </a:p>
          <a:p>
            <a:r>
              <a:rPr lang="de-DE" dirty="0"/>
              <a:t>- </a:t>
            </a:r>
            <a:r>
              <a:rPr lang="de-DE" dirty="0" err="1"/>
              <a:t>Conus</a:t>
            </a:r>
            <a:r>
              <a:rPr lang="de-DE" dirty="0"/>
              <a:t> </a:t>
            </a:r>
            <a:r>
              <a:rPr lang="de-DE" dirty="0" err="1"/>
              <a:t>mas</a:t>
            </a:r>
            <a:r>
              <a:rPr lang="de-DE" dirty="0"/>
              <a:t> (Kornelkirsche</a:t>
            </a:r>
          </a:p>
          <a:p>
            <a:r>
              <a:rPr lang="de-DE" dirty="0"/>
              <a:t>- Viburnum </a:t>
            </a:r>
            <a:r>
              <a:rPr lang="de-DE" dirty="0" err="1"/>
              <a:t>rhytidophyllum</a:t>
            </a:r>
            <a:r>
              <a:rPr lang="de-DE" dirty="0"/>
              <a:t> (</a:t>
            </a:r>
            <a:r>
              <a:rPr lang="de-DE" dirty="0" err="1"/>
              <a:t>Runzelblättriger</a:t>
            </a:r>
            <a:r>
              <a:rPr lang="de-DE" dirty="0"/>
              <a:t> Schneeball)</a:t>
            </a:r>
          </a:p>
          <a:p>
            <a:r>
              <a:rPr lang="de-DE" dirty="0"/>
              <a:t>- Juniperus </a:t>
            </a:r>
            <a:r>
              <a:rPr lang="de-DE" dirty="0" err="1"/>
              <a:t>communis</a:t>
            </a:r>
            <a:r>
              <a:rPr lang="de-DE" dirty="0"/>
              <a:t> (Wacholder)</a:t>
            </a:r>
          </a:p>
          <a:p>
            <a:r>
              <a:rPr lang="de-DE" dirty="0"/>
              <a:t>- </a:t>
            </a:r>
            <a:r>
              <a:rPr lang="de-DE" dirty="0" err="1"/>
              <a:t>Syringa</a:t>
            </a:r>
            <a:r>
              <a:rPr lang="de-DE" dirty="0"/>
              <a:t> </a:t>
            </a:r>
            <a:r>
              <a:rPr lang="de-DE" dirty="0" err="1"/>
              <a:t>vulgaris</a:t>
            </a:r>
            <a:r>
              <a:rPr lang="de-DE" dirty="0"/>
              <a:t> (Flieder)</a:t>
            </a:r>
          </a:p>
          <a:p>
            <a:r>
              <a:rPr lang="de-DE" dirty="0"/>
              <a:t>- </a:t>
            </a:r>
            <a:r>
              <a:rPr lang="de-DE" dirty="0" err="1"/>
              <a:t>Pyracantha</a:t>
            </a:r>
            <a:r>
              <a:rPr lang="de-DE" dirty="0"/>
              <a:t> </a:t>
            </a:r>
            <a:r>
              <a:rPr lang="de-DE" dirty="0" err="1"/>
              <a:t>coccinea</a:t>
            </a:r>
            <a:r>
              <a:rPr lang="de-DE" dirty="0"/>
              <a:t> (Feuerdorn)</a:t>
            </a:r>
          </a:p>
          <a:p>
            <a:r>
              <a:rPr lang="de-DE" dirty="0"/>
              <a:t>- </a:t>
            </a:r>
            <a:r>
              <a:rPr lang="de-DE" dirty="0" err="1"/>
              <a:t>Corylus</a:t>
            </a:r>
            <a:r>
              <a:rPr lang="de-DE" dirty="0"/>
              <a:t> </a:t>
            </a:r>
            <a:r>
              <a:rPr lang="de-DE" dirty="0" err="1"/>
              <a:t>avellana</a:t>
            </a:r>
            <a:r>
              <a:rPr lang="de-DE" dirty="0"/>
              <a:t> (Haselnuss)</a:t>
            </a:r>
          </a:p>
          <a:p>
            <a:r>
              <a:rPr lang="de-DE" dirty="0"/>
              <a:t>- </a:t>
            </a:r>
            <a:r>
              <a:rPr lang="de-DE" dirty="0" err="1"/>
              <a:t>Prunus</a:t>
            </a:r>
            <a:r>
              <a:rPr lang="de-DE" dirty="0"/>
              <a:t> </a:t>
            </a:r>
            <a:r>
              <a:rPr lang="de-DE" dirty="0" err="1"/>
              <a:t>spinosa</a:t>
            </a:r>
            <a:r>
              <a:rPr lang="de-DE" dirty="0"/>
              <a:t> (Schlehe)</a:t>
            </a:r>
          </a:p>
          <a:p>
            <a:r>
              <a:rPr lang="de-DE" dirty="0"/>
              <a:t>- </a:t>
            </a:r>
            <a:r>
              <a:rPr lang="de-DE" dirty="0" err="1"/>
              <a:t>Beberis</a:t>
            </a:r>
            <a:r>
              <a:rPr lang="de-DE" dirty="0"/>
              <a:t> </a:t>
            </a:r>
            <a:r>
              <a:rPr lang="de-DE" dirty="0" err="1"/>
              <a:t>julianae</a:t>
            </a:r>
            <a:r>
              <a:rPr lang="de-DE" dirty="0"/>
              <a:t> (Großblättrige Berberitze</a:t>
            </a:r>
          </a:p>
          <a:p>
            <a:endParaRPr lang="de-DE" dirty="0"/>
          </a:p>
          <a:p>
            <a:r>
              <a:rPr lang="de-DE" dirty="0" err="1"/>
              <a:t>Bodendecker</a:t>
            </a:r>
            <a:r>
              <a:rPr lang="de-DE" dirty="0"/>
              <a:t>:</a:t>
            </a:r>
          </a:p>
          <a:p>
            <a:r>
              <a:rPr lang="de-DE" dirty="0"/>
              <a:t>- </a:t>
            </a:r>
            <a:r>
              <a:rPr lang="de-DE" dirty="0" err="1"/>
              <a:t>Cotoneaster</a:t>
            </a:r>
            <a:r>
              <a:rPr lang="de-DE" dirty="0"/>
              <a:t> </a:t>
            </a:r>
            <a:r>
              <a:rPr lang="de-DE" dirty="0" err="1"/>
              <a:t>dammeri</a:t>
            </a:r>
            <a:r>
              <a:rPr lang="de-DE" dirty="0"/>
              <a:t> ’</a:t>
            </a:r>
            <a:r>
              <a:rPr lang="de-DE" dirty="0" err="1"/>
              <a:t>Jürgel</a:t>
            </a:r>
            <a:r>
              <a:rPr lang="de-DE" dirty="0"/>
              <a:t>‘ (Teppichzwergmispel)</a:t>
            </a:r>
          </a:p>
          <a:p>
            <a:r>
              <a:rPr lang="de-DE" dirty="0"/>
              <a:t>- </a:t>
            </a:r>
            <a:r>
              <a:rPr lang="de-DE" dirty="0" err="1"/>
              <a:t>Vinca</a:t>
            </a:r>
            <a:r>
              <a:rPr lang="de-DE" dirty="0"/>
              <a:t> minor (Kleines Immergrün)</a:t>
            </a:r>
          </a:p>
          <a:p>
            <a:r>
              <a:rPr lang="de-DE" dirty="0"/>
              <a:t>- </a:t>
            </a:r>
            <a:r>
              <a:rPr lang="de-DE" dirty="0" err="1"/>
              <a:t>Alchemila</a:t>
            </a:r>
            <a:r>
              <a:rPr lang="de-DE" dirty="0"/>
              <a:t> </a:t>
            </a:r>
            <a:r>
              <a:rPr lang="de-DE" dirty="0" err="1"/>
              <a:t>mollis</a:t>
            </a:r>
            <a:r>
              <a:rPr lang="de-DE" dirty="0"/>
              <a:t> (Frauenmantel) </a:t>
            </a:r>
          </a:p>
          <a:p>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47</a:t>
            </a:fld>
            <a:endParaRPr lang="de-DE" dirty="0">
              <a:solidFill>
                <a:prstClr val="white"/>
              </a:solidFill>
            </a:endParaRPr>
          </a:p>
        </p:txBody>
      </p:sp>
    </p:spTree>
    <p:extLst>
      <p:ext uri="{BB962C8B-B14F-4D97-AF65-F5344CB8AC3E}">
        <p14:creationId xmlns:p14="http://schemas.microsoft.com/office/powerpoint/2010/main" val="209999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Umfrage bei Parknutzer*innen zum Bürgerpark Marzahn (Ergebnis Projekt Umweltplanung 2)</a:t>
            </a:r>
          </a:p>
        </p:txBody>
      </p:sp>
      <p:sp>
        <p:nvSpPr>
          <p:cNvPr id="3" name="Inhaltsplatzhalter 2"/>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de-DE" dirty="0"/>
              <a:t>Zum Abschluss des Projekttages gab es eine Umfrage, an der sich 19 Personen beteiligten. </a:t>
            </a:r>
          </a:p>
          <a:p>
            <a:pPr marL="457200" indent="-457200">
              <a:buFont typeface="Arial" panose="020B0604020202020204" pitchFamily="34" charset="0"/>
              <a:buChar char="•"/>
            </a:pPr>
            <a:r>
              <a:rPr lang="de-DE" dirty="0"/>
              <a:t>Darunter Anwohner des Parks, sowie Studenten und Besucher aus anderen Stadtteilen. </a:t>
            </a:r>
          </a:p>
          <a:p>
            <a:pPr marL="457200" indent="-457200">
              <a:buFont typeface="Arial" panose="020B0604020202020204" pitchFamily="34" charset="0"/>
              <a:buChar char="•"/>
            </a:pPr>
            <a:r>
              <a:rPr lang="de-DE" dirty="0"/>
              <a:t>Es wurde nach der Häufigkeit der Besuche, den Aktivitäten im Park, positivem sowie negativem Feedback über den und nach Verbesserungsvorschlägen gefragt.</a:t>
            </a:r>
          </a:p>
          <a:p>
            <a:pPr marL="457200" indent="-457200">
              <a:buFont typeface="Arial" panose="020B0604020202020204" pitchFamily="34" charset="0"/>
              <a:buChar char="•"/>
            </a:pPr>
            <a:r>
              <a:rPr lang="de-DE" dirty="0"/>
              <a:t>Die Hälfte der Befragten machte keine Angabe über die Häufigkeit ihrer Besuche. </a:t>
            </a:r>
          </a:p>
          <a:p>
            <a:pPr marL="457200" indent="-457200">
              <a:buFont typeface="Arial" panose="020B0604020202020204" pitchFamily="34" charset="0"/>
              <a:buChar char="•"/>
            </a:pPr>
            <a:r>
              <a:rPr lang="de-DE" dirty="0"/>
              <a:t>Die andere Hälfte gab an täglich, alle paar Wochen oder sogar mehrmals am Tag in den Park zu kommen. </a:t>
            </a:r>
          </a:p>
          <a:p>
            <a:pPr marL="457200" indent="-457200">
              <a:buFont typeface="Arial" panose="020B0604020202020204" pitchFamily="34" charset="0"/>
              <a:buChar char="•"/>
            </a:pPr>
            <a:r>
              <a:rPr lang="de-DE" dirty="0"/>
              <a:t>Genutzt wird der Park vor Allem zur Erholung, für Sport, als Hundeauslaufgebiet oder für Spaziergänge. Eine Person gab an, den Park seit über 20 Jahren zu pflegen. </a:t>
            </a:r>
          </a:p>
          <a:p>
            <a:pPr marL="457200" indent="-457200">
              <a:buFont typeface="Arial" panose="020B0604020202020204" pitchFamily="34" charset="0"/>
              <a:buChar char="•"/>
            </a:pPr>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48</a:t>
            </a:fld>
            <a:endParaRPr lang="de-DE" dirty="0">
              <a:solidFill>
                <a:prstClr val="white"/>
              </a:solidFill>
            </a:endParaRPr>
          </a:p>
        </p:txBody>
      </p:sp>
    </p:spTree>
    <p:extLst>
      <p:ext uri="{BB962C8B-B14F-4D97-AF65-F5344CB8AC3E}">
        <p14:creationId xmlns:p14="http://schemas.microsoft.com/office/powerpoint/2010/main" val="1755173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Umfrage bei Parknutzer*innen zum Bürgerpark Marzahn (Ergebnis Projekt Umweltplanung 2)</a:t>
            </a:r>
          </a:p>
        </p:txBody>
      </p:sp>
      <p:sp>
        <p:nvSpPr>
          <p:cNvPr id="3" name="Inhaltsplatzhalter 2"/>
          <p:cNvSpPr>
            <a:spLocks noGrp="1"/>
          </p:cNvSpPr>
          <p:nvPr>
            <p:ph idx="1"/>
          </p:nvPr>
        </p:nvSpPr>
        <p:spPr/>
        <p:txBody>
          <a:bodyPr>
            <a:normAutofit fontScale="62500" lnSpcReduction="20000"/>
          </a:bodyPr>
          <a:lstStyle/>
          <a:p>
            <a:pPr marL="457200" indent="-457200">
              <a:buFont typeface="Arial" panose="020B0604020202020204" pitchFamily="34" charset="0"/>
              <a:buChar char="•"/>
            </a:pPr>
            <a:r>
              <a:rPr lang="de-DE" dirty="0"/>
              <a:t>Als positiv wurde vor Allem die artenreiche Vegetation und die Sauberkeit genannt. </a:t>
            </a:r>
          </a:p>
          <a:p>
            <a:pPr marL="457200" indent="-457200">
              <a:buFont typeface="Arial" panose="020B0604020202020204" pitchFamily="34" charset="0"/>
              <a:buChar char="•"/>
            </a:pPr>
            <a:r>
              <a:rPr lang="de-DE" dirty="0"/>
              <a:t>Auch die Möglichkeit für sportliche Aktivitäten, sowie die erholsame Ruhe wurden als positiv aufgefasst. </a:t>
            </a:r>
          </a:p>
          <a:p>
            <a:pPr marL="457200" indent="-457200">
              <a:buFont typeface="Arial" panose="020B0604020202020204" pitchFamily="34" charset="0"/>
              <a:buChar char="•"/>
            </a:pPr>
            <a:r>
              <a:rPr lang="de-DE" dirty="0"/>
              <a:t>Als negativ wurden vor Allem die fehlende Beleuchtung, der Zustand der Wege, Gruppen von drogenkonsumierenden Personen, sowie fehlende Pflege und </a:t>
            </a:r>
            <a:r>
              <a:rPr lang="de-DE" dirty="0" err="1"/>
              <a:t>Vermüllung</a:t>
            </a:r>
            <a:r>
              <a:rPr lang="de-DE" dirty="0"/>
              <a:t> genannt. </a:t>
            </a:r>
          </a:p>
          <a:p>
            <a:pPr marL="457200" indent="-457200">
              <a:buFont typeface="Arial" panose="020B0604020202020204" pitchFamily="34" charset="0"/>
              <a:buChar char="•"/>
            </a:pPr>
            <a:r>
              <a:rPr lang="de-DE" dirty="0"/>
              <a:t>Unter den Anwohnern gab es einigen Unmut über Vandalismus und fehlende Bänke. </a:t>
            </a:r>
          </a:p>
          <a:p>
            <a:pPr marL="457200" indent="-457200">
              <a:buFont typeface="Arial" panose="020B0604020202020204" pitchFamily="34" charset="0"/>
              <a:buChar char="•"/>
            </a:pPr>
            <a:r>
              <a:rPr lang="de-DE" dirty="0"/>
              <a:t>Außerdem gab eine Person an, dass versprochene Maßnahmen nicht durchgeführt würden.</a:t>
            </a:r>
          </a:p>
          <a:p>
            <a:pPr marL="457200" indent="-457200">
              <a:buFont typeface="Arial" panose="020B0604020202020204" pitchFamily="34" charset="0"/>
              <a:buChar char="•"/>
            </a:pPr>
            <a:r>
              <a:rPr lang="de-DE" dirty="0"/>
              <a:t>Einige Befragten fanden den Park langweilig. </a:t>
            </a:r>
          </a:p>
          <a:p>
            <a:pPr marL="457200" indent="-457200">
              <a:buFont typeface="Arial" panose="020B0604020202020204" pitchFamily="34" charset="0"/>
              <a:buChar char="•"/>
            </a:pPr>
            <a:r>
              <a:rPr lang="de-DE" dirty="0"/>
              <a:t>Unter den befragten Studenten wurden häufig die Vitalität der Bäume, deren Standorte, sowie die Pflege der Wiesenflächen kritisiert. </a:t>
            </a:r>
          </a:p>
          <a:p>
            <a:pPr marL="457200" indent="-457200">
              <a:buFont typeface="Arial" panose="020B0604020202020204" pitchFamily="34" charset="0"/>
              <a:buChar char="•"/>
            </a:pPr>
            <a:r>
              <a:rPr lang="de-DE" dirty="0"/>
              <a:t>Bei der Frage nach Verbesserungen wurden vor Allem mehr Pflege, mehr Sitzgelegenheiten und eine bessere Entwässerung, sowie Beleuchtung der Wege genannt. </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49</a:t>
            </a:fld>
            <a:endParaRPr lang="de-DE" dirty="0">
              <a:solidFill>
                <a:prstClr val="white"/>
              </a:solidFill>
            </a:endParaRPr>
          </a:p>
        </p:txBody>
      </p:sp>
    </p:spTree>
    <p:extLst>
      <p:ext uri="{BB962C8B-B14F-4D97-AF65-F5344CB8AC3E}">
        <p14:creationId xmlns:p14="http://schemas.microsoft.com/office/powerpoint/2010/main" val="3175954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3999" y="980728"/>
            <a:ext cx="8229600" cy="854968"/>
          </a:xfrm>
        </p:spPr>
        <p:txBody>
          <a:bodyPr>
            <a:normAutofit fontScale="90000"/>
          </a:bodyPr>
          <a:lstStyle/>
          <a:p>
            <a:r>
              <a:rPr lang="de-DE" sz="2700" dirty="0"/>
              <a:t>1. Basics: Grün- und freiflächenbezogene Maßnahmen:  Naturnahe, artenreiche und klimaangepasste Neuanlage</a:t>
            </a:r>
            <a:br>
              <a:rPr lang="de-DE" dirty="0"/>
            </a:br>
            <a:endParaRPr lang="de-DE" dirty="0"/>
          </a:p>
        </p:txBody>
      </p:sp>
      <p:sp>
        <p:nvSpPr>
          <p:cNvPr id="3" name="Inhaltsplatzhalter 2"/>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de-DE" dirty="0"/>
              <a:t>Bei Neuanlage von Grün- und Freiflächen sind Pflanzungen von Bäumen, Hecken und Böschungen sowie die Anlage von Streuobst- und Blumenwiesen häufig durchgeführte Maßnahmen.</a:t>
            </a:r>
          </a:p>
          <a:p>
            <a:pPr marL="457200" indent="-457200">
              <a:buFont typeface="Arial" panose="020B0604020202020204" pitchFamily="34" charset="0"/>
              <a:buChar char="•"/>
            </a:pPr>
            <a:r>
              <a:rPr lang="de-DE" dirty="0"/>
              <a:t>Oftmals wird diese Anlage von Streuobst- oder Blumenwiesen mit partizipativen Ansätzen (wie z. B. kostenloses Obstpflücken durch die Anwohner*innen) verbunden. </a:t>
            </a:r>
          </a:p>
          <a:p>
            <a:pPr marL="457200" indent="-457200">
              <a:buFont typeface="Arial" panose="020B0604020202020204" pitchFamily="34" charset="0"/>
              <a:buChar char="•"/>
            </a:pPr>
            <a:r>
              <a:rPr lang="de-DE" dirty="0"/>
              <a:t>Ebenfalls beliebt und wenig konfliktreich in Bezug auf divergierende Nutzungsansprüche ist auch die artenreiche Neuanlage von Straßenbegleitgrün und Gleisanlagen. </a:t>
            </a:r>
          </a:p>
          <a:p>
            <a:pPr marL="457200" indent="-457200">
              <a:buFont typeface="Arial" panose="020B0604020202020204" pitchFamily="34" charset="0"/>
              <a:buChar char="•"/>
            </a:pPr>
            <a:r>
              <a:rPr lang="de-DE" dirty="0"/>
              <a:t>Eine Kombination derartiger Grünflächen mit extensiver Pflege verbindet Wirtschaftlichkeit und Artenschutz in optimaler Weise. </a:t>
            </a:r>
          </a:p>
          <a:p>
            <a:pPr marL="457200" indent="-457200">
              <a:buFont typeface="Arial" panose="020B0604020202020204" pitchFamily="34" charset="0"/>
              <a:buChar char="•"/>
            </a:pPr>
            <a:r>
              <a:rPr lang="de-DE" dirty="0"/>
              <a:t>Es können auch Nischen für die Grünflächengestaltung aktiviert, sodass vor allem hier vermehrt Dach-, Fassaden- und Innenhofbegrünungsmaßnahmen durchgeführt werden. </a:t>
            </a:r>
          </a:p>
          <a:p>
            <a:pPr marL="457200" indent="-457200">
              <a:buFont typeface="Arial" panose="020B0604020202020204" pitchFamily="34" charset="0"/>
              <a:buChar char="•"/>
            </a:pPr>
            <a:r>
              <a:rPr lang="de-DE" dirty="0"/>
              <a:t>Wichtig ist, das die Neuanlagen neben der Förderung der Biodiversität auch Kühlungseffekte bewirken (IÖW 2018)</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a:t>
            </a:fld>
            <a:endParaRPr lang="de-DE" dirty="0">
              <a:solidFill>
                <a:prstClr val="white"/>
              </a:solidFill>
            </a:endParaRPr>
          </a:p>
        </p:txBody>
      </p:sp>
    </p:spTree>
    <p:extLst>
      <p:ext uri="{BB962C8B-B14F-4D97-AF65-F5344CB8AC3E}">
        <p14:creationId xmlns:p14="http://schemas.microsoft.com/office/powerpoint/2010/main" val="10685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Fazit der Umfrage bei Parknutzer*innen zum Bürgerpark Marzahn</a:t>
            </a:r>
          </a:p>
        </p:txBody>
      </p:sp>
      <p:sp>
        <p:nvSpPr>
          <p:cNvPr id="3" name="Inhaltsplatzhalter 2"/>
          <p:cNvSpPr>
            <a:spLocks noGrp="1"/>
          </p:cNvSpPr>
          <p:nvPr>
            <p:ph idx="1"/>
          </p:nvPr>
        </p:nvSpPr>
        <p:spPr/>
        <p:txBody>
          <a:bodyPr>
            <a:normAutofit/>
          </a:bodyPr>
          <a:lstStyle/>
          <a:p>
            <a:pPr marL="457200" indent="-457200">
              <a:buFont typeface="Arial" panose="020B0604020202020204" pitchFamily="34" charset="0"/>
              <a:buChar char="•"/>
            </a:pPr>
            <a:r>
              <a:rPr lang="de-DE" dirty="0"/>
              <a:t>Der Park wird generell positiv gesehen. </a:t>
            </a:r>
          </a:p>
          <a:p>
            <a:pPr marL="457200" indent="-457200">
              <a:buFont typeface="Arial" panose="020B0604020202020204" pitchFamily="34" charset="0"/>
              <a:buChar char="•"/>
            </a:pPr>
            <a:r>
              <a:rPr lang="de-DE" dirty="0"/>
              <a:t>Allerdings fällt der ungepflegte Zustand sehr auf. </a:t>
            </a:r>
          </a:p>
          <a:p>
            <a:pPr marL="457200" indent="-457200">
              <a:buFont typeface="Arial" panose="020B0604020202020204" pitchFamily="34" charset="0"/>
              <a:buChar char="•"/>
            </a:pPr>
            <a:r>
              <a:rPr lang="de-DE" dirty="0"/>
              <a:t>Dieses Problem wird wahrscheinlich auch mit einer klimagerechten Umgestaltung nicht gänzlich lösbar sein, </a:t>
            </a:r>
          </a:p>
          <a:p>
            <a:pPr marL="457200" indent="-457200">
              <a:buFont typeface="Arial" panose="020B0604020202020204" pitchFamily="34" charset="0"/>
              <a:buChar char="•"/>
            </a:pPr>
            <a:r>
              <a:rPr lang="de-DE" dirty="0"/>
              <a:t>Eine Steigerung der Aufenthaltsqualität durch eine Instandsetzung der Wege und deren Beleuchtung, sowie das Anlegen einer angepassten Vegetation werden die Wahrnehmung des Parks aufbessern.</a:t>
            </a:r>
          </a:p>
          <a:p>
            <a:endParaRPr lang="de-DE" dirty="0"/>
          </a:p>
          <a:p>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50</a:t>
            </a:fld>
            <a:endParaRPr lang="de-DE" dirty="0">
              <a:solidFill>
                <a:prstClr val="white"/>
              </a:solidFill>
            </a:endParaRPr>
          </a:p>
        </p:txBody>
      </p:sp>
    </p:spTree>
    <p:extLst>
      <p:ext uri="{BB962C8B-B14F-4D97-AF65-F5344CB8AC3E}">
        <p14:creationId xmlns:p14="http://schemas.microsoft.com/office/powerpoint/2010/main" val="4276736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Umfrage bei Parknutzer*innen zum Bürgerpark Marzahn (Ergebnis Projekt Umweltplanung 2)</a:t>
            </a:r>
          </a:p>
        </p:txBody>
      </p:sp>
      <p:sp>
        <p:nvSpPr>
          <p:cNvPr id="3" name="Inhaltsplatzhalter 2"/>
          <p:cNvSpPr>
            <a:spLocks noGrp="1"/>
          </p:cNvSpPr>
          <p:nvPr>
            <p:ph idx="1"/>
          </p:nvPr>
        </p:nvSpPr>
        <p:spPr/>
        <p:txBody>
          <a:bodyPr>
            <a:normAutofit/>
          </a:bodyPr>
          <a:lstStyle/>
          <a:p>
            <a:pPr marL="457200" indent="-457200">
              <a:buFont typeface="Arial" panose="020B0604020202020204" pitchFamily="34" charset="0"/>
              <a:buChar char="•"/>
            </a:pPr>
            <a:r>
              <a:rPr lang="de-DE" dirty="0"/>
              <a:t>In der Gruppe der Studenten wurden außerdem eine diversifiziertere Pflanzung bei Bäumen und eine bessere Pflege der Wiesenflächen gefordert. </a:t>
            </a:r>
          </a:p>
          <a:p>
            <a:pPr marL="457200" indent="-457200">
              <a:buFont typeface="Arial" panose="020B0604020202020204" pitchFamily="34" charset="0"/>
              <a:buChar char="•"/>
            </a:pPr>
            <a:r>
              <a:rPr lang="de-DE" dirty="0"/>
              <a:t>Ein Befragter gab an den Park so zu belassen, wie er ist. </a:t>
            </a:r>
          </a:p>
          <a:p>
            <a:pPr marL="457200" indent="-457200">
              <a:buFont typeface="Arial" panose="020B0604020202020204" pitchFamily="34" charset="0"/>
              <a:buChar char="•"/>
            </a:pPr>
            <a:r>
              <a:rPr lang="de-DE" dirty="0"/>
              <a:t>Des Weiteren gab es den Wunsch, nach einer online Befragung der Anwohner.</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51</a:t>
            </a:fld>
            <a:endParaRPr lang="de-DE" dirty="0">
              <a:solidFill>
                <a:prstClr val="white"/>
              </a:solidFill>
            </a:endParaRPr>
          </a:p>
        </p:txBody>
      </p:sp>
    </p:spTree>
    <p:extLst>
      <p:ext uri="{BB962C8B-B14F-4D97-AF65-F5344CB8AC3E}">
        <p14:creationId xmlns:p14="http://schemas.microsoft.com/office/powerpoint/2010/main" val="773956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3. Projekt Umweltplanung 2: Vorschläge zur Erhöhung Biodiversität und Klimaangepasstheit</a:t>
            </a:r>
          </a:p>
        </p:txBody>
      </p:sp>
      <p:pic>
        <p:nvPicPr>
          <p:cNvPr id="5" name="Inhaltsplatzhalter 4"/>
          <p:cNvPicPr>
            <a:picLocks noGrp="1" noChangeAspect="1"/>
          </p:cNvPicPr>
          <p:nvPr>
            <p:ph idx="1"/>
          </p:nvPr>
        </p:nvPicPr>
        <p:blipFill>
          <a:blip r:embed="rId2"/>
          <a:stretch>
            <a:fillRect/>
          </a:stretch>
        </p:blipFill>
        <p:spPr>
          <a:xfrm>
            <a:off x="539552" y="1484784"/>
            <a:ext cx="3272711"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52</a:t>
            </a:fld>
            <a:endParaRPr lang="de-DE" dirty="0">
              <a:solidFill>
                <a:prstClr val="white"/>
              </a:solidFill>
            </a:endParaRPr>
          </a:p>
        </p:txBody>
      </p:sp>
      <p:pic>
        <p:nvPicPr>
          <p:cNvPr id="6" name="Grafik 5"/>
          <p:cNvPicPr>
            <a:picLocks noChangeAspect="1"/>
          </p:cNvPicPr>
          <p:nvPr/>
        </p:nvPicPr>
        <p:blipFill>
          <a:blip r:embed="rId3"/>
          <a:stretch>
            <a:fillRect/>
          </a:stretch>
        </p:blipFill>
        <p:spPr>
          <a:xfrm>
            <a:off x="4427984" y="1484784"/>
            <a:ext cx="3323095" cy="4608512"/>
          </a:xfrm>
          <a:prstGeom prst="rect">
            <a:avLst/>
          </a:prstGeom>
        </p:spPr>
      </p:pic>
    </p:spTree>
    <p:extLst>
      <p:ext uri="{BB962C8B-B14F-4D97-AF65-F5344CB8AC3E}">
        <p14:creationId xmlns:p14="http://schemas.microsoft.com/office/powerpoint/2010/main" val="841671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2700" dirty="0"/>
              <a:t>4. Vorschlag zur Integration in die universitäre Lehre: Bachelor Landschaftsarchitektur</a:t>
            </a:r>
            <a:r>
              <a:rPr lang="de-DE" dirty="0"/>
              <a:t>		</a:t>
            </a:r>
          </a:p>
        </p:txBody>
      </p:sp>
      <p:sp>
        <p:nvSpPr>
          <p:cNvPr id="3" name="Inhaltsplatzhalter 2"/>
          <p:cNvSpPr>
            <a:spLocks noGrp="1"/>
          </p:cNvSpPr>
          <p:nvPr>
            <p:ph idx="1"/>
          </p:nvPr>
        </p:nvSpPr>
        <p:spPr/>
        <p:txBody>
          <a:bodyPr/>
          <a:lstStyle/>
          <a:p>
            <a:r>
              <a:rPr lang="de-DE" dirty="0"/>
              <a:t>3. Semester Pflanzenverwendung und Grünflächenmanagement </a:t>
            </a:r>
          </a:p>
          <a:p>
            <a:r>
              <a:rPr lang="de-DE" dirty="0"/>
              <a:t>4. Semester Projekt Umweltplanung 2</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53</a:t>
            </a:fld>
            <a:endParaRPr lang="de-DE" dirty="0">
              <a:solidFill>
                <a:prstClr val="white"/>
              </a:solidFill>
            </a:endParaRPr>
          </a:p>
        </p:txBody>
      </p:sp>
    </p:spTree>
    <p:extLst>
      <p:ext uri="{BB962C8B-B14F-4D97-AF65-F5344CB8AC3E}">
        <p14:creationId xmlns:p14="http://schemas.microsoft.com/office/powerpoint/2010/main" val="1245956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4. Vorschlag zur Integration in die universitäre Lehre: Master Urbanes Grünflächen- und Freiraummanagement</a:t>
            </a:r>
          </a:p>
        </p:txBody>
      </p:sp>
      <p:sp>
        <p:nvSpPr>
          <p:cNvPr id="3" name="Inhaltsplatzhalter 2"/>
          <p:cNvSpPr>
            <a:spLocks noGrp="1"/>
          </p:cNvSpPr>
          <p:nvPr>
            <p:ph idx="1"/>
          </p:nvPr>
        </p:nvSpPr>
        <p:spPr/>
        <p:txBody>
          <a:bodyPr/>
          <a:lstStyle/>
          <a:p>
            <a:pPr marL="514350" indent="-514350">
              <a:buAutoNum type="arabicPeriod"/>
            </a:pPr>
            <a:r>
              <a:rPr lang="de-DE" dirty="0"/>
              <a:t>Semester: Management und Controlling</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54</a:t>
            </a:fld>
            <a:endParaRPr lang="de-DE" dirty="0">
              <a:solidFill>
                <a:prstClr val="white"/>
              </a:solidFill>
            </a:endParaRPr>
          </a:p>
        </p:txBody>
      </p:sp>
    </p:spTree>
    <p:extLst>
      <p:ext uri="{BB962C8B-B14F-4D97-AF65-F5344CB8AC3E}">
        <p14:creationId xmlns:p14="http://schemas.microsoft.com/office/powerpoint/2010/main" val="2177239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400" dirty="0"/>
              <a:t>4. Integration in den universitären Lehrbetrieb: Duales Studium Landschaftsbau und Grünflächenmanagement</a:t>
            </a:r>
          </a:p>
        </p:txBody>
      </p:sp>
      <p:sp>
        <p:nvSpPr>
          <p:cNvPr id="3" name="Inhaltsplatzhalter 2"/>
          <p:cNvSpPr>
            <a:spLocks noGrp="1"/>
          </p:cNvSpPr>
          <p:nvPr>
            <p:ph idx="1"/>
          </p:nvPr>
        </p:nvSpPr>
        <p:spPr/>
        <p:txBody>
          <a:bodyPr/>
          <a:lstStyle/>
          <a:p>
            <a:r>
              <a:rPr lang="de-DE" dirty="0"/>
              <a:t>1. Jahr: Pflanzenverwendung nach Lebensbereichen</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55</a:t>
            </a:fld>
            <a:endParaRPr lang="de-DE" dirty="0">
              <a:solidFill>
                <a:prstClr val="white"/>
              </a:solidFill>
            </a:endParaRPr>
          </a:p>
        </p:txBody>
      </p:sp>
    </p:spTree>
    <p:extLst>
      <p:ext uri="{BB962C8B-B14F-4D97-AF65-F5344CB8AC3E}">
        <p14:creationId xmlns:p14="http://schemas.microsoft.com/office/powerpoint/2010/main" val="115369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2400" dirty="0"/>
              <a:t>4. Vergabe von Seminar-, Bachelor- und Masterarbeiten zum Thema Grünflächenmanagement am Beispiel des Bürgerparks Marzahn</a:t>
            </a:r>
          </a:p>
        </p:txBody>
      </p:sp>
      <p:pic>
        <p:nvPicPr>
          <p:cNvPr id="5" name="Inhaltsplatzhalter 4"/>
          <p:cNvPicPr>
            <a:picLocks noGrp="1" noChangeAspect="1"/>
          </p:cNvPicPr>
          <p:nvPr>
            <p:ph idx="1"/>
          </p:nvPr>
        </p:nvPicPr>
        <p:blipFill>
          <a:blip r:embed="rId2"/>
          <a:stretch>
            <a:fillRect/>
          </a:stretch>
        </p:blipFill>
        <p:spPr>
          <a:xfrm>
            <a:off x="485009" y="1556792"/>
            <a:ext cx="3191292" cy="4608512"/>
          </a:xfrm>
          <a:prstGeom prst="rect">
            <a:avLst/>
          </a:prstGeom>
        </p:spPr>
      </p:pic>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56</a:t>
            </a:fld>
            <a:endParaRPr lang="de-DE" dirty="0">
              <a:solidFill>
                <a:prstClr val="white"/>
              </a:solidFill>
            </a:endParaRPr>
          </a:p>
        </p:txBody>
      </p:sp>
      <p:pic>
        <p:nvPicPr>
          <p:cNvPr id="3" name="Grafik 2"/>
          <p:cNvPicPr>
            <a:picLocks noChangeAspect="1"/>
          </p:cNvPicPr>
          <p:nvPr/>
        </p:nvPicPr>
        <p:blipFill>
          <a:blip r:embed="rId3"/>
          <a:stretch>
            <a:fillRect/>
          </a:stretch>
        </p:blipFill>
        <p:spPr>
          <a:xfrm>
            <a:off x="4701165" y="1628800"/>
            <a:ext cx="3183203" cy="4532837"/>
          </a:xfrm>
          <a:prstGeom prst="rect">
            <a:avLst/>
          </a:prstGeom>
        </p:spPr>
      </p:pic>
    </p:spTree>
    <p:extLst>
      <p:ext uri="{BB962C8B-B14F-4D97-AF65-F5344CB8AC3E}">
        <p14:creationId xmlns:p14="http://schemas.microsoft.com/office/powerpoint/2010/main" val="1819687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Kontakt</a:t>
            </a:r>
          </a:p>
        </p:txBody>
      </p:sp>
      <p:sp>
        <p:nvSpPr>
          <p:cNvPr id="3" name="Inhaltsplatzhalter 2"/>
          <p:cNvSpPr>
            <a:spLocks noGrp="1"/>
          </p:cNvSpPr>
          <p:nvPr>
            <p:ph idx="1"/>
          </p:nvPr>
        </p:nvSpPr>
        <p:spPr/>
        <p:txBody>
          <a:bodyPr>
            <a:normAutofit/>
          </a:bodyPr>
          <a:lstStyle/>
          <a:p>
            <a:r>
              <a:rPr lang="de-DE" sz="2000" dirty="0"/>
              <a:t>Prof. Dr.-Ing. Jens </a:t>
            </a:r>
            <a:r>
              <a:rPr lang="de-DE" sz="2000" dirty="0" err="1"/>
              <a:t>Lüdeke</a:t>
            </a:r>
            <a:endParaRPr lang="de-DE" sz="2000" dirty="0"/>
          </a:p>
          <a:p>
            <a:r>
              <a:rPr lang="de-DE" sz="2000" dirty="0"/>
              <a:t>Berliner Hochschule für Technik BHT</a:t>
            </a:r>
          </a:p>
          <a:p>
            <a:r>
              <a:rPr lang="de-DE" sz="2000" dirty="0"/>
              <a:t>Haus Beuth-Raum A 137a</a:t>
            </a:r>
          </a:p>
          <a:p>
            <a:r>
              <a:rPr lang="de-DE" sz="2000" dirty="0"/>
              <a:t>Luxemburger Str. 135</a:t>
            </a:r>
          </a:p>
          <a:p>
            <a:r>
              <a:rPr lang="de-DE" sz="2000" dirty="0"/>
              <a:t>13353 Berlin</a:t>
            </a:r>
          </a:p>
          <a:p>
            <a:r>
              <a:rPr lang="de-DE" sz="2000" dirty="0"/>
              <a:t>Mail jens.luedeke@bht.de</a:t>
            </a:r>
          </a:p>
          <a:p>
            <a:r>
              <a:rPr lang="de-DE" sz="2000" dirty="0"/>
              <a:t>Fon 	+49 30 4504-2056</a:t>
            </a:r>
          </a:p>
          <a:p>
            <a:r>
              <a:rPr lang="de-DE" sz="2000" dirty="0"/>
              <a:t>		+49 176 20596281</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57</a:t>
            </a:fld>
            <a:endParaRPr lang="de-DE" dirty="0">
              <a:solidFill>
                <a:prstClr val="white"/>
              </a:solidFill>
            </a:endParaRPr>
          </a:p>
        </p:txBody>
      </p:sp>
    </p:spTree>
    <p:extLst>
      <p:ext uri="{BB962C8B-B14F-4D97-AF65-F5344CB8AC3E}">
        <p14:creationId xmlns:p14="http://schemas.microsoft.com/office/powerpoint/2010/main" val="43832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Naturnahe, biodiversitätsrelevante und klimaanpasste Anlage und Pflege </a:t>
            </a:r>
          </a:p>
        </p:txBody>
      </p:sp>
      <p:sp>
        <p:nvSpPr>
          <p:cNvPr id="3" name="Inhaltsplatzhalter 2"/>
          <p:cNvSpPr>
            <a:spLocks noGrp="1"/>
          </p:cNvSpPr>
          <p:nvPr>
            <p:ph idx="1"/>
          </p:nvPr>
        </p:nvSpPr>
        <p:spPr/>
        <p:txBody>
          <a:bodyPr>
            <a:normAutofit/>
          </a:bodyPr>
          <a:lstStyle/>
          <a:p>
            <a:pPr marL="0" indent="0"/>
            <a:r>
              <a:rPr lang="de-DE" dirty="0"/>
              <a:t>Bei der Gestaltung von Grün- und Freiflächen können  folgende Ziele anvisiert werden:</a:t>
            </a:r>
          </a:p>
          <a:p>
            <a:pPr marL="457200" indent="-457200">
              <a:buFont typeface="Arial" panose="020B0604020202020204" pitchFamily="34" charset="0"/>
              <a:buChar char="•"/>
            </a:pPr>
            <a:r>
              <a:rPr lang="de-DE" dirty="0"/>
              <a:t>Erhöhung der Bepflanzungs- und Strukturvielfalt,</a:t>
            </a:r>
          </a:p>
          <a:p>
            <a:pPr marL="457200" indent="-457200">
              <a:buFont typeface="Arial" panose="020B0604020202020204" pitchFamily="34" charset="0"/>
              <a:buChar char="•"/>
            </a:pPr>
            <a:r>
              <a:rPr lang="de-DE" dirty="0"/>
              <a:t>das Zulassen von natürlicher Sukzession, </a:t>
            </a:r>
          </a:p>
          <a:p>
            <a:pPr marL="457200" indent="-457200">
              <a:buFont typeface="Arial" panose="020B0604020202020204" pitchFamily="34" charset="0"/>
              <a:buChar char="•"/>
            </a:pPr>
            <a:r>
              <a:rPr lang="de-DE" dirty="0"/>
              <a:t>die Sanierung vorhandener Grünflächen </a:t>
            </a:r>
          </a:p>
          <a:p>
            <a:pPr marL="457200" indent="-457200">
              <a:buFont typeface="Arial" panose="020B0604020202020204" pitchFamily="34" charset="0"/>
              <a:buChar char="•"/>
            </a:pPr>
            <a:r>
              <a:rPr lang="de-DE" dirty="0"/>
              <a:t>die Verwendung von gebietsheimischen Saat- und Pflanzgut. </a:t>
            </a:r>
          </a:p>
          <a:p>
            <a:pPr marL="457200" indent="-457200">
              <a:buFont typeface="Arial" panose="020B0604020202020204" pitchFamily="34" charset="0"/>
              <a:buChar char="•"/>
            </a:pPr>
            <a:r>
              <a:rPr lang="de-DE" dirty="0"/>
              <a:t>Die  Optimierung von Baumstandorten (Erweiterung des Wurzelraumes etc.) (IÖW 2018)</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6</a:t>
            </a:fld>
            <a:endParaRPr lang="de-DE" dirty="0">
              <a:solidFill>
                <a:prstClr val="white"/>
              </a:solidFill>
            </a:endParaRPr>
          </a:p>
        </p:txBody>
      </p:sp>
    </p:spTree>
    <p:extLst>
      <p:ext uri="{BB962C8B-B14F-4D97-AF65-F5344CB8AC3E}">
        <p14:creationId xmlns:p14="http://schemas.microsoft.com/office/powerpoint/2010/main" val="39224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Naturnahe, biodiversitätsrelevante und klimaanpasste Anlage und Pflege </a:t>
            </a:r>
          </a:p>
        </p:txBody>
      </p:sp>
      <p:sp>
        <p:nvSpPr>
          <p:cNvPr id="3" name="Inhaltsplatzhalter 2"/>
          <p:cNvSpPr>
            <a:spLocks noGrp="1"/>
          </p:cNvSpPr>
          <p:nvPr>
            <p:ph idx="1"/>
          </p:nvPr>
        </p:nvSpPr>
        <p:spPr/>
        <p:txBody>
          <a:bodyPr>
            <a:normAutofit/>
          </a:bodyPr>
          <a:lstStyle/>
          <a:p>
            <a:pPr marL="457200" indent="-457200">
              <a:buFont typeface="Arial" panose="020B0604020202020204" pitchFamily="34" charset="0"/>
              <a:buChar char="•"/>
            </a:pPr>
            <a:r>
              <a:rPr lang="de-DE" dirty="0"/>
              <a:t>Belassen von Brachflächen</a:t>
            </a:r>
          </a:p>
          <a:p>
            <a:pPr marL="457200" indent="-457200">
              <a:buFont typeface="Arial" panose="020B0604020202020204" pitchFamily="34" charset="0"/>
              <a:buChar char="•"/>
            </a:pPr>
            <a:r>
              <a:rPr lang="de-DE" dirty="0"/>
              <a:t>die Entsiegelung sowie die Verwendung von wasserdurchlässigen Bodenbelägen</a:t>
            </a:r>
          </a:p>
          <a:p>
            <a:pPr marL="457200" indent="-457200">
              <a:buFont typeface="Arial" panose="020B0604020202020204" pitchFamily="34" charset="0"/>
              <a:buChar char="•"/>
            </a:pPr>
            <a:r>
              <a:rPr lang="de-DE" dirty="0"/>
              <a:t>Anbringen von Nisthilfen (z. B. Niströhren) oder Insektenhotels </a:t>
            </a:r>
          </a:p>
          <a:p>
            <a:pPr marL="457200" indent="-457200">
              <a:buFont typeface="Arial" panose="020B0604020202020204" pitchFamily="34" charset="0"/>
              <a:buChar char="•"/>
            </a:pPr>
            <a:r>
              <a:rPr lang="de-DE" dirty="0"/>
              <a:t>Anlage von Trockensteinmauern und Lesesteinhaufen </a:t>
            </a:r>
          </a:p>
          <a:p>
            <a:pPr marL="0" indent="0"/>
            <a:r>
              <a:rPr lang="de-DE" dirty="0"/>
              <a:t>(IÖW 2018)</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7</a:t>
            </a:fld>
            <a:endParaRPr lang="de-DE" dirty="0">
              <a:solidFill>
                <a:prstClr val="white"/>
              </a:solidFill>
            </a:endParaRPr>
          </a:p>
        </p:txBody>
      </p:sp>
    </p:spTree>
    <p:extLst>
      <p:ext uri="{BB962C8B-B14F-4D97-AF65-F5344CB8AC3E}">
        <p14:creationId xmlns:p14="http://schemas.microsoft.com/office/powerpoint/2010/main" val="368196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Naturnahe, biodiversitätsrelevante und klimaanpasste Pflege </a:t>
            </a:r>
          </a:p>
        </p:txBody>
      </p:sp>
      <p:sp>
        <p:nvSpPr>
          <p:cNvPr id="3" name="Inhaltsplatzhalter 2"/>
          <p:cNvSpPr>
            <a:spLocks noGrp="1"/>
          </p:cNvSpPr>
          <p:nvPr>
            <p:ph idx="1"/>
          </p:nvPr>
        </p:nvSpPr>
        <p:spPr/>
        <p:txBody>
          <a:bodyPr>
            <a:normAutofit fontScale="92500"/>
          </a:bodyPr>
          <a:lstStyle/>
          <a:p>
            <a:pPr marL="0" indent="0"/>
            <a:r>
              <a:rPr lang="de-DE" dirty="0"/>
              <a:t>Biodiversitätsförderliche Pflege von Grün- und Freiflächen:</a:t>
            </a:r>
          </a:p>
          <a:p>
            <a:pPr marL="457200" indent="-457200">
              <a:buFont typeface="Arial" panose="020B0604020202020204" pitchFamily="34" charset="0"/>
              <a:buChar char="•"/>
            </a:pPr>
            <a:r>
              <a:rPr lang="de-DE" dirty="0"/>
              <a:t>Extensivierung der Pflege (Kosteneinsparpotenzial)</a:t>
            </a:r>
          </a:p>
          <a:p>
            <a:pPr marL="457200" indent="-457200">
              <a:buFont typeface="Arial" panose="020B0604020202020204" pitchFamily="34" charset="0"/>
              <a:buChar char="•"/>
            </a:pPr>
            <a:r>
              <a:rPr lang="de-DE" dirty="0"/>
              <a:t>Verzicht auf Pestizide, Herbizide, synthetische Düngemittel und Torf </a:t>
            </a:r>
          </a:p>
          <a:p>
            <a:pPr marL="457200" indent="-457200">
              <a:buFont typeface="Arial" panose="020B0604020202020204" pitchFamily="34" charset="0"/>
              <a:buChar char="•"/>
            </a:pPr>
            <a:r>
              <a:rPr lang="de-DE" dirty="0"/>
              <a:t>Renaturierung (z. B. von Gewässern) </a:t>
            </a:r>
          </a:p>
          <a:p>
            <a:pPr marL="457200" indent="-457200">
              <a:buFont typeface="Arial" panose="020B0604020202020204" pitchFamily="34" charset="0"/>
              <a:buChar char="•"/>
            </a:pPr>
            <a:r>
              <a:rPr lang="de-DE" dirty="0"/>
              <a:t>nachhaltige Beweidungsmaßnahmen (z. B. durch Schafe) </a:t>
            </a:r>
          </a:p>
          <a:p>
            <a:pPr marL="457200" indent="-457200">
              <a:buFont typeface="Arial" panose="020B0604020202020204" pitchFamily="34" charset="0"/>
              <a:buChar char="•"/>
            </a:pPr>
            <a:r>
              <a:rPr lang="de-DE" dirty="0"/>
              <a:t>Schutz von Alt- und Totholz und Höhlenbäumen</a:t>
            </a:r>
          </a:p>
          <a:p>
            <a:pPr marL="457200" indent="-457200">
              <a:buFont typeface="Arial" panose="020B0604020202020204" pitchFamily="34" charset="0"/>
              <a:buChar char="•"/>
            </a:pPr>
            <a:r>
              <a:rPr lang="de-DE" dirty="0"/>
              <a:t>Schutz besonderer ortsspezifischer Arten (IÖW 2018)</a:t>
            </a:r>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8</a:t>
            </a:fld>
            <a:endParaRPr lang="de-DE" dirty="0">
              <a:solidFill>
                <a:prstClr val="white"/>
              </a:solidFill>
            </a:endParaRPr>
          </a:p>
        </p:txBody>
      </p:sp>
    </p:spTree>
    <p:extLst>
      <p:ext uri="{BB962C8B-B14F-4D97-AF65-F5344CB8AC3E}">
        <p14:creationId xmlns:p14="http://schemas.microsoft.com/office/powerpoint/2010/main" val="1068281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1. Basics: ökologische Maßnahmen im Grünflächenmanagement (Neuanlage)</a:t>
            </a:r>
          </a:p>
        </p:txBody>
      </p:sp>
      <p:sp>
        <p:nvSpPr>
          <p:cNvPr id="3" name="Inhaltsplatzhalter 2"/>
          <p:cNvSpPr>
            <a:spLocks noGrp="1"/>
          </p:cNvSpPr>
          <p:nvPr>
            <p:ph idx="1"/>
          </p:nvPr>
        </p:nvSpPr>
        <p:spPr/>
        <p:txBody>
          <a:bodyPr/>
          <a:lstStyle/>
          <a:p>
            <a:pPr marL="457200" indent="-457200">
              <a:buFont typeface="Arial" panose="020B0604020202020204" pitchFamily="34" charset="0"/>
              <a:buChar char="•"/>
            </a:pPr>
            <a:r>
              <a:rPr lang="de-DE" dirty="0"/>
              <a:t>Baumpflanzungen, Streuobst- und (Wild-) Blumenwiesen, Wildstauden, Hecken, Böschungen,</a:t>
            </a:r>
          </a:p>
          <a:p>
            <a:pPr marL="457200" indent="-457200">
              <a:buFont typeface="Arial" panose="020B0604020202020204" pitchFamily="34" charset="0"/>
              <a:buChar char="•"/>
            </a:pPr>
            <a:r>
              <a:rPr lang="de-DE" dirty="0"/>
              <a:t>artenreiches und/oder standortangepasstes Straßenbegleitgrün,</a:t>
            </a:r>
          </a:p>
          <a:p>
            <a:pPr marL="457200" indent="-457200">
              <a:buFont typeface="Arial" panose="020B0604020202020204" pitchFamily="34" charset="0"/>
              <a:buChar char="•"/>
            </a:pPr>
            <a:r>
              <a:rPr lang="de-DE" dirty="0"/>
              <a:t>Schutzstreifen an Fließ- und Kleingewässern, Begrünung von Gleisanlagen,</a:t>
            </a:r>
          </a:p>
          <a:p>
            <a:pPr marL="457200" indent="-457200">
              <a:buFont typeface="Arial" panose="020B0604020202020204" pitchFamily="34" charset="0"/>
              <a:buChar char="•"/>
            </a:pPr>
            <a:r>
              <a:rPr lang="de-DE" dirty="0"/>
              <a:t>Fassaden-, Dach-, Innenhofbegrünung </a:t>
            </a:r>
          </a:p>
          <a:p>
            <a:pPr marL="0" indent="0"/>
            <a:r>
              <a:rPr lang="de-DE" dirty="0"/>
              <a:t>(IÖW 2018)</a:t>
            </a:r>
          </a:p>
          <a:p>
            <a:pPr marL="0" indent="0"/>
            <a:endParaRPr lang="de-DE" dirty="0"/>
          </a:p>
        </p:txBody>
      </p:sp>
      <p:sp>
        <p:nvSpPr>
          <p:cNvPr id="4" name="Foliennummernplatzhalter 3"/>
          <p:cNvSpPr>
            <a:spLocks noGrp="1"/>
          </p:cNvSpPr>
          <p:nvPr>
            <p:ph type="sldNum" sz="quarter" idx="4"/>
          </p:nvPr>
        </p:nvSpPr>
        <p:spPr/>
        <p:txBody>
          <a:bodyPr/>
          <a:lstStyle/>
          <a:p>
            <a:fld id="{9B122337-2F62-40CA-87D6-DD2FA2788348}" type="slidenum">
              <a:rPr lang="de-DE" smtClean="0">
                <a:solidFill>
                  <a:prstClr val="white"/>
                </a:solidFill>
              </a:rPr>
              <a:pPr/>
              <a:t>9</a:t>
            </a:fld>
            <a:endParaRPr lang="de-DE" dirty="0">
              <a:solidFill>
                <a:prstClr val="white"/>
              </a:solidFill>
            </a:endParaRPr>
          </a:p>
        </p:txBody>
      </p:sp>
    </p:spTree>
    <p:extLst>
      <p:ext uri="{BB962C8B-B14F-4D97-AF65-F5344CB8AC3E}">
        <p14:creationId xmlns:p14="http://schemas.microsoft.com/office/powerpoint/2010/main" val="1935166105"/>
      </p:ext>
    </p:extLst>
  </p:cSld>
  <p:clrMapOvr>
    <a:masterClrMapping/>
  </p:clrMapOvr>
</p:sld>
</file>

<file path=ppt/theme/theme1.xml><?xml version="1.0" encoding="utf-8"?>
<a:theme xmlns:a="http://schemas.openxmlformats.org/drawingml/2006/main" name="GRU">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3659</Words>
  <Application>Microsoft Office PowerPoint</Application>
  <PresentationFormat>Bildschirmpräsentation (4:3)</PresentationFormat>
  <Paragraphs>374</Paragraphs>
  <Slides>57</Slides>
  <Notes>2</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57</vt:i4>
      </vt:variant>
    </vt:vector>
  </HeadingPairs>
  <TitlesOfParts>
    <vt:vector size="61" baseType="lpstr">
      <vt:lpstr>Arial</vt:lpstr>
      <vt:lpstr>Calibri</vt:lpstr>
      <vt:lpstr>Symbol</vt:lpstr>
      <vt:lpstr>GRU</vt:lpstr>
      <vt:lpstr>PowerPoint-Präsentation</vt:lpstr>
      <vt:lpstr>PowerPoint-Präsentation</vt:lpstr>
      <vt:lpstr> Grünflächenmanagement im Kontext von Klimawandel und Biodiversität und Integrationsmöglichkeiten in den universitären Lehrbetrieb </vt:lpstr>
      <vt:lpstr>1. Basics: Biodiversitätsfördernde Maßnahmen</vt:lpstr>
      <vt:lpstr>1. Basics: Grün- und freiflächenbezogene Maßnahmen:  Naturnahe, artenreiche und klimaangepasste Neuanlage </vt:lpstr>
      <vt:lpstr>1. Basics: Naturnahe, biodiversitätsrelevante und klimaanpasste Anlage und Pflege </vt:lpstr>
      <vt:lpstr>1. Basics: Naturnahe, biodiversitätsrelevante und klimaanpasste Anlage und Pflege </vt:lpstr>
      <vt:lpstr>1. Basics: Naturnahe, biodiversitätsrelevante und klimaanpasste Pflege </vt:lpstr>
      <vt:lpstr>1. Basics: ökologische Maßnahmen im Grünflächenmanagement (Neuanlage)</vt:lpstr>
      <vt:lpstr>1. Basics: ökologische Maßnahmen im Grünflächenmanagement (Gestaltung)</vt:lpstr>
      <vt:lpstr>1. Basics: ökologische Maßnahmen im Grünflächenmanagement (Pflege)</vt:lpstr>
      <vt:lpstr>1. Basics: ökologische Maßnahmen im Grünflächenmanagement (Beteiligung)</vt:lpstr>
      <vt:lpstr>1. Basics: ökologische Maßnahmen im Grünflächenmanagement (sonstiges)</vt:lpstr>
      <vt:lpstr>1. Basics: ökologische Maßnahmen im Grünflächenmanagement (Umweltbildung)</vt:lpstr>
      <vt:lpstr>1. Basics: Wichtigste Praktiken der ökologischen Grünflächenpflege</vt:lpstr>
      <vt:lpstr>1. Basics: Goldene Regeln aus dem Handbuch Gute Pflege</vt:lpstr>
      <vt:lpstr>1. Basics: Goldene Regeln aus dem Handbuch Gute Pflege</vt:lpstr>
      <vt:lpstr>Pflegekalender Landschaftsrasen, Wiesen (Handbuch Gute Pflege) </vt:lpstr>
      <vt:lpstr>1. Basics: Pflegekalender Stauden, Sträucher (Handbuch Gute Pflege)</vt:lpstr>
      <vt:lpstr>1. Beispielhafte Literatur zum Thema </vt:lpstr>
      <vt:lpstr>2. Bürgerpark Marzahn</vt:lpstr>
      <vt:lpstr>2. Bürgerpark Marzahn</vt:lpstr>
      <vt:lpstr>2. Geschichte des Bürgerparks Marzahn</vt:lpstr>
      <vt:lpstr>2. Geschichte des Bürgerparks Marzahn</vt:lpstr>
      <vt:lpstr>2. Umgebung und soziokulturelle Einflüsse</vt:lpstr>
      <vt:lpstr>2. Statistische Datenlage Bürgerpark Marzahn </vt:lpstr>
      <vt:lpstr>2. Angebote im Bürgerpark Marzahn</vt:lpstr>
      <vt:lpstr>2. Landschaftsarchitektonische Grundlagen zum Bürgerpark Marzahn</vt:lpstr>
      <vt:lpstr>2. Geschützte Biotope im Bürgerpark Marzahn</vt:lpstr>
      <vt:lpstr>2. Gesetzlich geschützte Biotope im Bürgerpark Marzahn </vt:lpstr>
      <vt:lpstr>2. Biotope im Bürgerpark Marzahn</vt:lpstr>
      <vt:lpstr>2. Biotopbewertungen im Bürgerpark Marzahn </vt:lpstr>
      <vt:lpstr>3. Projekttag Umweltplanung 2 am 06.07.21 im Bürgerpark Marzahn </vt:lpstr>
      <vt:lpstr>2. Entwicklungsprojekte im Bürgerpark Marzahn</vt:lpstr>
      <vt:lpstr>3. Beispielhafte Umsetzung der Lehrinhalte im Seminar Umweltplanung 2 (Sommersemester 2021)</vt:lpstr>
      <vt:lpstr>3. Allgemeine landschaftsarchitektonische Verbesserungsvorschläge für den Bürgerpark Marzahn</vt:lpstr>
      <vt:lpstr>3. Vorschläge für bessere Klimaangepasstheit der Wiesenflächen (Projektbericht  UP2 SoSe 2021)</vt:lpstr>
      <vt:lpstr>3. Erhöhung der Biodiversität der Wiesenflächen im Bürgerpark Marzahn (Projektbericht  UP2 SoSe 2021)</vt:lpstr>
      <vt:lpstr>3. Erhöhung der Biodiversität der Wiesenflächen im Bürgerpark Marzahn (Projektbericht  UP2 SoSe 2021)</vt:lpstr>
      <vt:lpstr>3. Gehölzbestand im Bürgerpark Marzahn (Projektbericht  UP2 SoSe 2021) </vt:lpstr>
      <vt:lpstr>3. Baumkartierung Bürgerpark Marzahn (Projektbericht  UP2 SoSe 2021)</vt:lpstr>
      <vt:lpstr>3. Baumbestandsbewertung Bürgerpark Marzahn (Projektbericht  UP2 SoSe 2021)</vt:lpstr>
      <vt:lpstr>3. Baumbestandsbewertung Bürgerpark Marzahn (Projektbericht  UP2 SoSe 2021)</vt:lpstr>
      <vt:lpstr>3. Klimaangepasste Pflanzenwahl im Bürgerpark Marzahn (Projektbericht  UP2 SoSe 2021)</vt:lpstr>
      <vt:lpstr>3. Hintergrundinfo: Klimaartenbäume nach verschiedenen Vorschlagslisten</vt:lpstr>
      <vt:lpstr>3. Klimaangepasste Pflanzenwahl für den Bürgerpark Marzahn (Projektbericht  UP2 SoSe 2021)</vt:lpstr>
      <vt:lpstr>3. Klimaangepasste Pflanzenwahl für den Bürgerpark Marzahn (Projektbericht  UP2 SoSe 2021)</vt:lpstr>
      <vt:lpstr>3. Umfrage bei Parknutzer*innen zum Bürgerpark Marzahn (Ergebnis Projekt Umweltplanung 2)</vt:lpstr>
      <vt:lpstr>3. Umfrage bei Parknutzer*innen zum Bürgerpark Marzahn (Ergebnis Projekt Umweltplanung 2)</vt:lpstr>
      <vt:lpstr>3. Fazit der Umfrage bei Parknutzer*innen zum Bürgerpark Marzahn</vt:lpstr>
      <vt:lpstr>3. Umfrage bei Parknutzer*innen zum Bürgerpark Marzahn (Ergebnis Projekt Umweltplanung 2)</vt:lpstr>
      <vt:lpstr>3. Projekt Umweltplanung 2: Vorschläge zur Erhöhung Biodiversität und Klimaangepasstheit</vt:lpstr>
      <vt:lpstr>4. Vorschlag zur Integration in die universitäre Lehre: Bachelor Landschaftsarchitektur  </vt:lpstr>
      <vt:lpstr>4. Vorschlag zur Integration in die universitäre Lehre: Master Urbanes Grünflächen- und Freiraummanagement</vt:lpstr>
      <vt:lpstr>4. Integration in den universitären Lehrbetrieb: Duales Studium Landschaftsbau und Grünflächenmanagement</vt:lpstr>
      <vt:lpstr>4. Vergabe von Seminar-, Bachelor- und Masterarbeiten zum Thema Grünflächenmanagement am Beispiel des Bürgerparks Marzahn</vt:lpstr>
      <vt:lpstr>Kontakt</vt:lpstr>
    </vt:vector>
  </TitlesOfParts>
  <Company>Schluchseewerk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Lüdeke, Jens</dc:creator>
  <cp:lastModifiedBy>Thomas Aenis</cp:lastModifiedBy>
  <cp:revision>515</cp:revision>
  <cp:lastPrinted>2025-01-30T16:00:31Z</cp:lastPrinted>
  <dcterms:created xsi:type="dcterms:W3CDTF">2014-10-30T07:52:10Z</dcterms:created>
  <dcterms:modified xsi:type="dcterms:W3CDTF">2025-01-31T17:47:54Z</dcterms:modified>
</cp:coreProperties>
</file>