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Lst>
  <p:notesMasterIdLst>
    <p:notesMasterId r:id="rId36"/>
  </p:notesMasterIdLst>
  <p:handoutMasterIdLst>
    <p:handoutMasterId r:id="rId37"/>
  </p:handoutMasterIdLst>
  <p:sldIdLst>
    <p:sldId id="429" r:id="rId4"/>
    <p:sldId id="428" r:id="rId5"/>
    <p:sldId id="430" r:id="rId6"/>
    <p:sldId id="359" r:id="rId7"/>
    <p:sldId id="360" r:id="rId8"/>
    <p:sldId id="432" r:id="rId9"/>
    <p:sldId id="361" r:id="rId10"/>
    <p:sldId id="402" r:id="rId11"/>
    <p:sldId id="404" r:id="rId12"/>
    <p:sldId id="403" r:id="rId13"/>
    <p:sldId id="406" r:id="rId14"/>
    <p:sldId id="407" r:id="rId15"/>
    <p:sldId id="423" r:id="rId16"/>
    <p:sldId id="365" r:id="rId17"/>
    <p:sldId id="431" r:id="rId18"/>
    <p:sldId id="414" r:id="rId19"/>
    <p:sldId id="417" r:id="rId20"/>
    <p:sldId id="418" r:id="rId21"/>
    <p:sldId id="419" r:id="rId22"/>
    <p:sldId id="420" r:id="rId23"/>
    <p:sldId id="421" r:id="rId24"/>
    <p:sldId id="398" r:id="rId25"/>
    <p:sldId id="411" r:id="rId26"/>
    <p:sldId id="413" r:id="rId27"/>
    <p:sldId id="412" r:id="rId28"/>
    <p:sldId id="393" r:id="rId29"/>
    <p:sldId id="415" r:id="rId30"/>
    <p:sldId id="380" r:id="rId31"/>
    <p:sldId id="426" r:id="rId32"/>
    <p:sldId id="409" r:id="rId33"/>
    <p:sldId id="427" r:id="rId34"/>
    <p:sldId id="341" r:id="rId35"/>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98" autoAdjust="0"/>
  </p:normalViewPr>
  <p:slideViewPr>
    <p:cSldViewPr>
      <p:cViewPr varScale="1">
        <p:scale>
          <a:sx n="60" d="100"/>
          <a:sy n="60" d="100"/>
        </p:scale>
        <p:origin x="1388"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323"/>
          </a:xfrm>
          <a:prstGeom prst="rect">
            <a:avLst/>
          </a:prstGeom>
        </p:spPr>
        <p:txBody>
          <a:bodyPr vert="horz" lIns="94310" tIns="47155" rIns="94310" bIns="47155" rtlCol="0"/>
          <a:lstStyle>
            <a:lvl1pPr algn="l">
              <a:defRPr sz="1300"/>
            </a:lvl1pPr>
          </a:lstStyle>
          <a:p>
            <a:endParaRPr lang="it-IT"/>
          </a:p>
        </p:txBody>
      </p:sp>
      <p:sp>
        <p:nvSpPr>
          <p:cNvPr id="3" name="Segnaposto data 2"/>
          <p:cNvSpPr>
            <a:spLocks noGrp="1"/>
          </p:cNvSpPr>
          <p:nvPr>
            <p:ph type="dt" sz="quarter" idx="1"/>
          </p:nvPr>
        </p:nvSpPr>
        <p:spPr>
          <a:xfrm>
            <a:off x="4021295" y="0"/>
            <a:ext cx="3076363" cy="511323"/>
          </a:xfrm>
          <a:prstGeom prst="rect">
            <a:avLst/>
          </a:prstGeom>
        </p:spPr>
        <p:txBody>
          <a:bodyPr vert="horz" lIns="94310" tIns="47155" rIns="94310" bIns="47155" rtlCol="0"/>
          <a:lstStyle>
            <a:lvl1pPr algn="r">
              <a:defRPr sz="1300"/>
            </a:lvl1pPr>
          </a:lstStyle>
          <a:p>
            <a:fld id="{A7D40ED3-FCED-43D0-92E5-68C84CE4EC26}" type="datetimeFigureOut">
              <a:rPr lang="it-IT" smtClean="0"/>
              <a:pPr/>
              <a:t>06/04/2020</a:t>
            </a:fld>
            <a:endParaRPr lang="it-IT"/>
          </a:p>
        </p:txBody>
      </p:sp>
      <p:sp>
        <p:nvSpPr>
          <p:cNvPr id="4" name="Segnaposto piè di pagina 3"/>
          <p:cNvSpPr>
            <a:spLocks noGrp="1"/>
          </p:cNvSpPr>
          <p:nvPr>
            <p:ph type="ftr" sz="quarter" idx="2"/>
          </p:nvPr>
        </p:nvSpPr>
        <p:spPr>
          <a:xfrm>
            <a:off x="0" y="9721660"/>
            <a:ext cx="3076363" cy="511322"/>
          </a:xfrm>
          <a:prstGeom prst="rect">
            <a:avLst/>
          </a:prstGeom>
        </p:spPr>
        <p:txBody>
          <a:bodyPr vert="horz" lIns="94310" tIns="47155" rIns="94310" bIns="47155" rtlCol="0" anchor="b"/>
          <a:lstStyle>
            <a:lvl1pPr algn="l">
              <a:defRPr sz="1300"/>
            </a:lvl1pPr>
          </a:lstStyle>
          <a:p>
            <a:endParaRPr lang="it-IT"/>
          </a:p>
        </p:txBody>
      </p:sp>
      <p:sp>
        <p:nvSpPr>
          <p:cNvPr id="5" name="Segnaposto numero diapositiva 4"/>
          <p:cNvSpPr>
            <a:spLocks noGrp="1"/>
          </p:cNvSpPr>
          <p:nvPr>
            <p:ph type="sldNum" sz="quarter" idx="3"/>
          </p:nvPr>
        </p:nvSpPr>
        <p:spPr>
          <a:xfrm>
            <a:off x="4021295" y="9721660"/>
            <a:ext cx="3076363" cy="511322"/>
          </a:xfrm>
          <a:prstGeom prst="rect">
            <a:avLst/>
          </a:prstGeom>
        </p:spPr>
        <p:txBody>
          <a:bodyPr vert="horz" lIns="94310" tIns="47155" rIns="94310" bIns="47155" rtlCol="0" anchor="b"/>
          <a:lstStyle>
            <a:lvl1pPr algn="r">
              <a:defRPr sz="1300"/>
            </a:lvl1pPr>
          </a:lstStyle>
          <a:p>
            <a:fld id="{B27D2281-FB25-410F-808A-CCF6D7F01810}" type="slidenum">
              <a:rPr lang="it-IT" smtClean="0"/>
              <a:pPr/>
              <a:t>‹Nr.›</a:t>
            </a:fld>
            <a:endParaRPr lang="it-IT"/>
          </a:p>
        </p:txBody>
      </p:sp>
    </p:spTree>
    <p:extLst>
      <p:ext uri="{BB962C8B-B14F-4D97-AF65-F5344CB8AC3E}">
        <p14:creationId xmlns:p14="http://schemas.microsoft.com/office/powerpoint/2010/main" val="139950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3076363" cy="511730"/>
          </a:xfrm>
          <a:prstGeom prst="rect">
            <a:avLst/>
          </a:prstGeom>
        </p:spPr>
        <p:txBody>
          <a:bodyPr vert="horz" lIns="94310" tIns="47155" rIns="94310" bIns="47155" rtlCol="0"/>
          <a:lstStyle>
            <a:lvl1pPr algn="l">
              <a:defRPr sz="1300"/>
            </a:lvl1pPr>
          </a:lstStyle>
          <a:p>
            <a:endParaRPr lang="de-DE"/>
          </a:p>
        </p:txBody>
      </p:sp>
      <p:sp>
        <p:nvSpPr>
          <p:cNvPr id="3" name="Datumsplatzhalter 2"/>
          <p:cNvSpPr>
            <a:spLocks noGrp="1"/>
          </p:cNvSpPr>
          <p:nvPr>
            <p:ph type="dt" idx="1"/>
          </p:nvPr>
        </p:nvSpPr>
        <p:spPr>
          <a:xfrm>
            <a:off x="4021295" y="2"/>
            <a:ext cx="3076363" cy="511730"/>
          </a:xfrm>
          <a:prstGeom prst="rect">
            <a:avLst/>
          </a:prstGeom>
        </p:spPr>
        <p:txBody>
          <a:bodyPr vert="horz" lIns="94310" tIns="47155" rIns="94310" bIns="47155" rtlCol="0"/>
          <a:lstStyle>
            <a:lvl1pPr algn="r">
              <a:defRPr sz="1300"/>
            </a:lvl1pPr>
          </a:lstStyle>
          <a:p>
            <a:fld id="{0B98BBE6-5FEF-4B72-8FAD-29750F0F0F24}" type="datetimeFigureOut">
              <a:rPr lang="de-DE" smtClean="0"/>
              <a:pPr/>
              <a:t>06.04.2020</a:t>
            </a:fld>
            <a:endParaRPr lang="de-DE"/>
          </a:p>
        </p:txBody>
      </p:sp>
      <p:sp>
        <p:nvSpPr>
          <p:cNvPr id="4" name="Folienbildplatzhalt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310" tIns="47155" rIns="94310" bIns="47155" rtlCol="0" anchor="ctr"/>
          <a:lstStyle/>
          <a:p>
            <a:endParaRPr lang="de-DE"/>
          </a:p>
        </p:txBody>
      </p:sp>
      <p:sp>
        <p:nvSpPr>
          <p:cNvPr id="5" name="Notizenplatzhalter 4"/>
          <p:cNvSpPr>
            <a:spLocks noGrp="1"/>
          </p:cNvSpPr>
          <p:nvPr>
            <p:ph type="body" sz="quarter" idx="3"/>
          </p:nvPr>
        </p:nvSpPr>
        <p:spPr>
          <a:xfrm>
            <a:off x="709930" y="4861441"/>
            <a:ext cx="5679440" cy="4605577"/>
          </a:xfrm>
          <a:prstGeom prst="rect">
            <a:avLst/>
          </a:prstGeom>
        </p:spPr>
        <p:txBody>
          <a:bodyPr vert="horz" lIns="94310" tIns="47155" rIns="94310" bIns="47155"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8"/>
            <a:ext cx="3076363" cy="511730"/>
          </a:xfrm>
          <a:prstGeom prst="rect">
            <a:avLst/>
          </a:prstGeom>
        </p:spPr>
        <p:txBody>
          <a:bodyPr vert="horz" lIns="94310" tIns="47155" rIns="94310" bIns="47155" rtlCol="0" anchor="b"/>
          <a:lstStyle>
            <a:lvl1pPr algn="l">
              <a:defRPr sz="1300"/>
            </a:lvl1pPr>
          </a:lstStyle>
          <a:p>
            <a:endParaRPr lang="de-DE"/>
          </a:p>
        </p:txBody>
      </p:sp>
      <p:sp>
        <p:nvSpPr>
          <p:cNvPr id="7" name="Foliennummernplatzhalter 6"/>
          <p:cNvSpPr>
            <a:spLocks noGrp="1"/>
          </p:cNvSpPr>
          <p:nvPr>
            <p:ph type="sldNum" sz="quarter" idx="5"/>
          </p:nvPr>
        </p:nvSpPr>
        <p:spPr>
          <a:xfrm>
            <a:off x="4021295" y="9721108"/>
            <a:ext cx="3076363" cy="511730"/>
          </a:xfrm>
          <a:prstGeom prst="rect">
            <a:avLst/>
          </a:prstGeom>
        </p:spPr>
        <p:txBody>
          <a:bodyPr vert="horz" lIns="94310" tIns="47155" rIns="94310" bIns="47155" rtlCol="0" anchor="b"/>
          <a:lstStyle>
            <a:lvl1pPr algn="r">
              <a:defRPr sz="1300"/>
            </a:lvl1pPr>
          </a:lstStyle>
          <a:p>
            <a:fld id="{E122D85E-0B7F-4A9A-8187-5E5820BF3032}" type="slidenum">
              <a:rPr lang="de-DE" smtClean="0"/>
              <a:pPr/>
              <a:t>‹Nr.›</a:t>
            </a:fld>
            <a:endParaRPr lang="de-DE"/>
          </a:p>
        </p:txBody>
      </p:sp>
    </p:spTree>
    <p:extLst>
      <p:ext uri="{BB962C8B-B14F-4D97-AF65-F5344CB8AC3E}">
        <p14:creationId xmlns:p14="http://schemas.microsoft.com/office/powerpoint/2010/main" val="166253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Sehr aktiv</a:t>
            </a:r>
          </a:p>
          <a:p>
            <a:r>
              <a:rPr lang="de-DE" dirty="0" smtClean="0"/>
              <a:t>Thema behandeln</a:t>
            </a:r>
            <a:endParaRPr lang="de-DE" dirty="0"/>
          </a:p>
        </p:txBody>
      </p:sp>
      <p:sp>
        <p:nvSpPr>
          <p:cNvPr id="4" name="Foliennummernplatzhalter 3"/>
          <p:cNvSpPr>
            <a:spLocks noGrp="1"/>
          </p:cNvSpPr>
          <p:nvPr>
            <p:ph type="sldNum" sz="quarter" idx="10"/>
          </p:nvPr>
        </p:nvSpPr>
        <p:spPr/>
        <p:txBody>
          <a:bodyPr/>
          <a:lstStyle/>
          <a:p>
            <a:fld id="{E122D85E-0B7F-4A9A-8187-5E5820BF3032}" type="slidenum">
              <a:rPr lang="de-DE" smtClean="0"/>
              <a:pPr/>
              <a:t>4</a:t>
            </a:fld>
            <a:endParaRPr lang="de-DE"/>
          </a:p>
        </p:txBody>
      </p:sp>
    </p:spTree>
    <p:extLst>
      <p:ext uri="{BB962C8B-B14F-4D97-AF65-F5344CB8AC3E}">
        <p14:creationId xmlns:p14="http://schemas.microsoft.com/office/powerpoint/2010/main" val="251457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122D85E-0B7F-4A9A-8187-5E5820BF3032}" type="slidenum">
              <a:rPr lang="de-DE" smtClean="0"/>
              <a:pPr/>
              <a:t>9</a:t>
            </a:fld>
            <a:endParaRPr lang="de-DE"/>
          </a:p>
        </p:txBody>
      </p:sp>
    </p:spTree>
    <p:extLst>
      <p:ext uri="{BB962C8B-B14F-4D97-AF65-F5344CB8AC3E}">
        <p14:creationId xmlns:p14="http://schemas.microsoft.com/office/powerpoint/2010/main" val="208503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122D85E-0B7F-4A9A-8187-5E5820BF3032}" type="slidenum">
              <a:rPr lang="de-DE" smtClean="0"/>
              <a:pPr/>
              <a:t>11</a:t>
            </a:fld>
            <a:endParaRPr lang="de-DE"/>
          </a:p>
        </p:txBody>
      </p:sp>
    </p:spTree>
    <p:extLst>
      <p:ext uri="{BB962C8B-B14F-4D97-AF65-F5344CB8AC3E}">
        <p14:creationId xmlns:p14="http://schemas.microsoft.com/office/powerpoint/2010/main" val="170887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Gletscher</a:t>
            </a:r>
            <a:endParaRPr lang="de-DE" dirty="0"/>
          </a:p>
        </p:txBody>
      </p:sp>
      <p:sp>
        <p:nvSpPr>
          <p:cNvPr id="4" name="Foliennummernplatzhalter 3"/>
          <p:cNvSpPr>
            <a:spLocks noGrp="1"/>
          </p:cNvSpPr>
          <p:nvPr>
            <p:ph type="sldNum" sz="quarter" idx="10"/>
          </p:nvPr>
        </p:nvSpPr>
        <p:spPr/>
        <p:txBody>
          <a:bodyPr/>
          <a:lstStyle/>
          <a:p>
            <a:fld id="{E122D85E-0B7F-4A9A-8187-5E5820BF3032}" type="slidenum">
              <a:rPr lang="de-DE" smtClean="0"/>
              <a:pPr/>
              <a:t>12</a:t>
            </a:fld>
            <a:endParaRPr lang="de-DE"/>
          </a:p>
        </p:txBody>
      </p:sp>
    </p:spTree>
    <p:extLst>
      <p:ext uri="{BB962C8B-B14F-4D97-AF65-F5344CB8AC3E}">
        <p14:creationId xmlns:p14="http://schemas.microsoft.com/office/powerpoint/2010/main" val="179450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22D85E-0B7F-4A9A-8187-5E5820BF3032}" type="slidenum">
              <a:rPr lang="de-DE" smtClean="0"/>
              <a:pPr/>
              <a:t>23</a:t>
            </a:fld>
            <a:endParaRPr lang="de-DE"/>
          </a:p>
        </p:txBody>
      </p:sp>
    </p:spTree>
    <p:extLst>
      <p:ext uri="{BB962C8B-B14F-4D97-AF65-F5344CB8AC3E}">
        <p14:creationId xmlns:p14="http://schemas.microsoft.com/office/powerpoint/2010/main" val="1289234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22D85E-0B7F-4A9A-8187-5E5820BF3032}" type="slidenum">
              <a:rPr lang="de-DE" smtClean="0"/>
              <a:pPr/>
              <a:t>24</a:t>
            </a:fld>
            <a:endParaRPr lang="de-DE"/>
          </a:p>
        </p:txBody>
      </p:sp>
    </p:spTree>
    <p:extLst>
      <p:ext uri="{BB962C8B-B14F-4D97-AF65-F5344CB8AC3E}">
        <p14:creationId xmlns:p14="http://schemas.microsoft.com/office/powerpoint/2010/main" val="106485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22D85E-0B7F-4A9A-8187-5E5820BF3032}" type="slidenum">
              <a:rPr lang="de-DE" smtClean="0"/>
              <a:pPr/>
              <a:t>25</a:t>
            </a:fld>
            <a:endParaRPr lang="de-DE"/>
          </a:p>
        </p:txBody>
      </p:sp>
    </p:spTree>
    <p:extLst>
      <p:ext uri="{BB962C8B-B14F-4D97-AF65-F5344CB8AC3E}">
        <p14:creationId xmlns:p14="http://schemas.microsoft.com/office/powerpoint/2010/main" val="3158957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Calcoli</a:t>
            </a:r>
            <a:r>
              <a:rPr lang="de-DE" dirty="0" smtClean="0"/>
              <a:t> per Tiergarten e Botanischer</a:t>
            </a:r>
            <a:r>
              <a:rPr lang="de-DE" baseline="0" dirty="0" smtClean="0"/>
              <a:t> Garten</a:t>
            </a:r>
          </a:p>
          <a:p>
            <a:r>
              <a:rPr lang="de-DE" baseline="0" dirty="0" err="1" smtClean="0"/>
              <a:t>Problemi</a:t>
            </a:r>
            <a:r>
              <a:rPr lang="de-DE" baseline="0" dirty="0" smtClean="0"/>
              <a:t> per </a:t>
            </a:r>
            <a:r>
              <a:rPr lang="de-DE" baseline="0" dirty="0" err="1" smtClean="0"/>
              <a:t>simbiosi</a:t>
            </a:r>
            <a:r>
              <a:rPr lang="de-DE" baseline="0" dirty="0" smtClean="0"/>
              <a:t> e </a:t>
            </a:r>
            <a:r>
              <a:rPr lang="de-DE" baseline="0" dirty="0" err="1" smtClean="0"/>
              <a:t>cicli</a:t>
            </a:r>
            <a:r>
              <a:rPr lang="de-DE" baseline="0" dirty="0" smtClean="0"/>
              <a:t> </a:t>
            </a:r>
            <a:r>
              <a:rPr lang="de-DE" baseline="0" dirty="0" err="1" smtClean="0"/>
              <a:t>fenologici</a:t>
            </a:r>
            <a:r>
              <a:rPr lang="de-DE" baseline="0" dirty="0" smtClean="0"/>
              <a:t> e di </a:t>
            </a:r>
            <a:r>
              <a:rPr lang="de-DE" baseline="0" dirty="0" err="1" smtClean="0"/>
              <a:t>adattamento</a:t>
            </a:r>
            <a:r>
              <a:rPr lang="de-DE" baseline="0" dirty="0" smtClean="0"/>
              <a:t> </a:t>
            </a:r>
            <a:r>
              <a:rPr lang="de-DE" baseline="0" dirty="0" err="1" smtClean="0"/>
              <a:t>insetti</a:t>
            </a:r>
            <a:r>
              <a:rPr lang="de-DE" baseline="0" dirty="0" smtClean="0"/>
              <a:t> e </a:t>
            </a:r>
            <a:r>
              <a:rPr lang="de-DE" baseline="0" dirty="0" err="1" smtClean="0"/>
              <a:t>uccelli</a:t>
            </a:r>
            <a:endParaRPr lang="de-DE" baseline="0" dirty="0" smtClean="0"/>
          </a:p>
          <a:p>
            <a:r>
              <a:rPr lang="de-DE" baseline="0" dirty="0" err="1" smtClean="0"/>
              <a:t>Problemi</a:t>
            </a:r>
            <a:r>
              <a:rPr lang="de-DE" baseline="0" dirty="0" smtClean="0"/>
              <a:t> per </a:t>
            </a:r>
            <a:r>
              <a:rPr lang="de-DE" baseline="0" dirty="0" err="1" smtClean="0"/>
              <a:t>malattie</a:t>
            </a:r>
            <a:endParaRPr lang="de-DE" dirty="0"/>
          </a:p>
        </p:txBody>
      </p:sp>
      <p:sp>
        <p:nvSpPr>
          <p:cNvPr id="4" name="Foliennummernplatzhalter 3"/>
          <p:cNvSpPr>
            <a:spLocks noGrp="1"/>
          </p:cNvSpPr>
          <p:nvPr>
            <p:ph type="sldNum" sz="quarter" idx="10"/>
          </p:nvPr>
        </p:nvSpPr>
        <p:spPr/>
        <p:txBody>
          <a:bodyPr/>
          <a:lstStyle/>
          <a:p>
            <a:fld id="{E122D85E-0B7F-4A9A-8187-5E5820BF3032}" type="slidenum">
              <a:rPr lang="de-DE" smtClean="0"/>
              <a:pPr/>
              <a:t>26</a:t>
            </a:fld>
            <a:endParaRPr lang="de-DE"/>
          </a:p>
        </p:txBody>
      </p:sp>
    </p:spTree>
    <p:extLst>
      <p:ext uri="{BB962C8B-B14F-4D97-AF65-F5344CB8AC3E}">
        <p14:creationId xmlns:p14="http://schemas.microsoft.com/office/powerpoint/2010/main" val="396411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Abgerundetes Rechtec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Untertitel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17" name="Fußzeilenplatzhalter 16"/>
          <p:cNvSpPr>
            <a:spLocks noGrp="1"/>
          </p:cNvSpPr>
          <p:nvPr>
            <p:ph type="ftr" sz="quarter" idx="11"/>
          </p:nvPr>
        </p:nvSpPr>
        <p:spPr/>
        <p:txBody>
          <a:bodyPr/>
          <a:lstStyle/>
          <a:p>
            <a:endParaRPr lang="de-DE"/>
          </a:p>
        </p:txBody>
      </p:sp>
      <p:sp>
        <p:nvSpPr>
          <p:cNvPr id="29" name="Foliennummernplatzhalter 28"/>
          <p:cNvSpPr>
            <a:spLocks noGrp="1"/>
          </p:cNvSpPr>
          <p:nvPr>
            <p:ph type="sldNum" sz="quarter" idx="12"/>
          </p:nvPr>
        </p:nvSpPr>
        <p:spPr/>
        <p:txBody>
          <a:bodyPr lIns="0" tIns="0" rIns="0" bIns="0">
            <a:noAutofit/>
          </a:bodyPr>
          <a:lstStyle>
            <a:lvl1pPr>
              <a:defRPr sz="1400">
                <a:solidFill>
                  <a:srgbClr val="FFFFFF"/>
                </a:solidFill>
              </a:defRPr>
            </a:lvl1pPr>
          </a:lstStyle>
          <a:p>
            <a:fld id="{101382FD-7BC5-4C2C-A875-BA83F9A188B0}" type="slidenum">
              <a:rPr lang="de-DE" smtClean="0"/>
              <a:pPr/>
              <a:t>‹Nr.›</a:t>
            </a:fld>
            <a:endParaRPr lang="de-DE"/>
          </a:p>
        </p:txBody>
      </p:sp>
      <p:sp>
        <p:nvSpPr>
          <p:cNvPr id="7" name="Rechtec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01382FD-7BC5-4C2C-A875-BA83F9A188B0}"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1"/>
            <a:ext cx="201168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914400" y="274640"/>
            <a:ext cx="55626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01382FD-7BC5-4C2C-A875-BA83F9A188B0}"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Abgerundetes Rechtec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Untertitel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p:txBody>
          <a:bodyPr/>
          <a:lstStyle/>
          <a:p>
            <a:fld id="{BC774148-4FB6-4359-BE2D-59C1444F43A2}" type="datetimeFigureOut">
              <a:rPr lang="de-DE" smtClean="0">
                <a:solidFill>
                  <a:srgbClr val="04617B"/>
                </a:solidFill>
              </a:rPr>
              <a:pPr/>
              <a:t>06.04.2020</a:t>
            </a:fld>
            <a:endParaRPr lang="de-DE">
              <a:solidFill>
                <a:srgbClr val="04617B"/>
              </a:solidFill>
            </a:endParaRPr>
          </a:p>
        </p:txBody>
      </p:sp>
      <p:sp>
        <p:nvSpPr>
          <p:cNvPr id="17" name="Fußzeilenplatzhalter 16"/>
          <p:cNvSpPr>
            <a:spLocks noGrp="1"/>
          </p:cNvSpPr>
          <p:nvPr>
            <p:ph type="ftr" sz="quarter" idx="11"/>
          </p:nvPr>
        </p:nvSpPr>
        <p:spPr/>
        <p:txBody>
          <a:bodyPr/>
          <a:lstStyle/>
          <a:p>
            <a:endParaRPr lang="de-DE">
              <a:solidFill>
                <a:srgbClr val="04617B"/>
              </a:solidFill>
            </a:endParaRPr>
          </a:p>
        </p:txBody>
      </p:sp>
      <p:sp>
        <p:nvSpPr>
          <p:cNvPr id="29" name="Foliennummernplatzhalter 28"/>
          <p:cNvSpPr>
            <a:spLocks noGrp="1"/>
          </p:cNvSpPr>
          <p:nvPr>
            <p:ph type="sldNum" sz="quarter" idx="12"/>
          </p:nvPr>
        </p:nvSpPr>
        <p:spPr/>
        <p:txBody>
          <a:bodyPr lIns="0" tIns="0" rIns="0" bIns="0">
            <a:noAutofit/>
          </a:bodyPr>
          <a:lstStyle>
            <a:lvl1pPr>
              <a:defRPr sz="1400">
                <a:solidFill>
                  <a:srgbClr val="FFFFFF"/>
                </a:solidFill>
              </a:defRPr>
            </a:lvl1pPr>
          </a:lstStyle>
          <a:p>
            <a:fld id="{101382FD-7BC5-4C2C-A875-BA83F9A188B0}" type="slidenum">
              <a:rPr lang="de-DE" smtClean="0"/>
              <a:pPr/>
              <a:t>‹Nr.›</a:t>
            </a:fld>
            <a:endParaRPr lang="de-DE"/>
          </a:p>
        </p:txBody>
      </p:sp>
      <p:sp>
        <p:nvSpPr>
          <p:cNvPr id="7" name="Rechtec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htec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htec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de-DE" dirty="0" smtClean="0"/>
              <a:t>Titelmasterformat durch Klicken bearbeiten</a:t>
            </a:r>
            <a:endParaRPr kumimoji="0" lang="en-US" dirty="0"/>
          </a:p>
        </p:txBody>
      </p:sp>
    </p:spTree>
    <p:extLst>
      <p:ext uri="{BB962C8B-B14F-4D97-AF65-F5344CB8AC3E}">
        <p14:creationId xmlns:p14="http://schemas.microsoft.com/office/powerpoint/2010/main" val="149351596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dirty="0" smtClean="0"/>
              <a:t>Titelmasterformat durch Klicken bearbeiten</a:t>
            </a:r>
            <a:endParaRPr kumimoji="0" lang="en-US" dirty="0"/>
          </a:p>
        </p:txBody>
      </p:sp>
      <p:sp>
        <p:nvSpPr>
          <p:cNvPr id="4" name="Datumsplatzhalter 3"/>
          <p:cNvSpPr>
            <a:spLocks noGrp="1"/>
          </p:cNvSpPr>
          <p:nvPr>
            <p:ph type="dt" sz="half" idx="10"/>
          </p:nvPr>
        </p:nvSpPr>
        <p:spPr/>
        <p:txBody>
          <a:bodyPr/>
          <a:lstStyle/>
          <a:p>
            <a:fld id="{BC774148-4FB6-4359-BE2D-59C1444F43A2}" type="datetimeFigureOut">
              <a:rPr lang="de-DE" smtClean="0">
                <a:solidFill>
                  <a:srgbClr val="04617B"/>
                </a:solidFill>
              </a:rPr>
              <a:pPr/>
              <a:t>06.04.2020</a:t>
            </a:fld>
            <a:endParaRPr lang="de-DE">
              <a:solidFill>
                <a:srgbClr val="04617B"/>
              </a:solidFill>
            </a:endParaRPr>
          </a:p>
        </p:txBody>
      </p:sp>
      <p:sp>
        <p:nvSpPr>
          <p:cNvPr id="5" name="Fußzeilenplatzhalter 4"/>
          <p:cNvSpPr>
            <a:spLocks noGrp="1"/>
          </p:cNvSpPr>
          <p:nvPr>
            <p:ph type="ftr" sz="quarter" idx="11"/>
          </p:nvPr>
        </p:nvSpPr>
        <p:spPr/>
        <p:txBody>
          <a:bodyPr/>
          <a:lstStyle/>
          <a:p>
            <a:endParaRPr lang="de-DE">
              <a:solidFill>
                <a:srgbClr val="04617B"/>
              </a:solidFill>
            </a:endParaRPr>
          </a:p>
        </p:txBody>
      </p:sp>
      <p:sp>
        <p:nvSpPr>
          <p:cNvPr id="6" name="Foliennummernplatzhalter 5"/>
          <p:cNvSpPr>
            <a:spLocks noGrp="1"/>
          </p:cNvSpPr>
          <p:nvPr>
            <p:ph type="sldNum" sz="quarter" idx="12"/>
          </p:nvPr>
        </p:nvSpPr>
        <p:spPr/>
        <p:txBody>
          <a:bodyPr/>
          <a:lstStyle/>
          <a:p>
            <a:fld id="{101382FD-7BC5-4C2C-A875-BA83F9A188B0}" type="slidenum">
              <a:rPr lang="de-DE" smtClean="0"/>
              <a:pPr/>
              <a:t>‹Nr.›</a:t>
            </a:fld>
            <a:endParaRPr lang="de-DE"/>
          </a:p>
        </p:txBody>
      </p:sp>
      <p:sp>
        <p:nvSpPr>
          <p:cNvPr id="8" name="Inhaltsplatzhalter 7"/>
          <p:cNvSpPr>
            <a:spLocks noGrp="1"/>
          </p:cNvSpPr>
          <p:nvPr>
            <p:ph sz="quarter" idx="1"/>
          </p:nvPr>
        </p:nvSpPr>
        <p:spPr>
          <a:xfrm>
            <a:off x="914400" y="1447800"/>
            <a:ext cx="7772400" cy="45720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1161" y="115497"/>
            <a:ext cx="4273327" cy="122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659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1" name="Rechtec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Abgerundetes Rechteck 9"/>
          <p:cNvSpPr/>
          <p:nvPr/>
        </p:nvSpPr>
        <p:spPr>
          <a:xfrm>
            <a:off x="65314" y="16746"/>
            <a:ext cx="9013372" cy="672462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621354" y="188640"/>
            <a:ext cx="4022654" cy="1362075"/>
          </a:xfrm>
        </p:spPr>
        <p:txBody>
          <a:bodyPr anchor="b" anchorCtr="0"/>
          <a:lstStyle>
            <a:lvl1pPr algn="l">
              <a:buNone/>
              <a:defRPr sz="4000" b="0" cap="none"/>
            </a:lvl1pPr>
          </a:lstStyle>
          <a:p>
            <a:r>
              <a:rPr kumimoji="0" lang="de-DE" dirty="0" smtClean="0"/>
              <a:t>Titelmasterformat durch Klicken bearbeiten</a:t>
            </a:r>
            <a:endParaRPr kumimoji="0" lang="en-US" dirty="0"/>
          </a:p>
        </p:txBody>
      </p:sp>
      <p:sp>
        <p:nvSpPr>
          <p:cNvPr id="3" name="Textplatzhalter 2"/>
          <p:cNvSpPr>
            <a:spLocks noGrp="1"/>
          </p:cNvSpPr>
          <p:nvPr>
            <p:ph type="body" idx="1"/>
          </p:nvPr>
        </p:nvSpPr>
        <p:spPr>
          <a:xfrm>
            <a:off x="722313" y="1988840"/>
            <a:ext cx="7772400" cy="3600400"/>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dirty="0" smtClean="0"/>
              <a:t>Textmasterformate durch Klicken bearbeiten</a:t>
            </a:r>
          </a:p>
        </p:txBody>
      </p:sp>
      <p:sp>
        <p:nvSpPr>
          <p:cNvPr id="4" name="Datumsplatzhalter 3"/>
          <p:cNvSpPr>
            <a:spLocks noGrp="1"/>
          </p:cNvSpPr>
          <p:nvPr>
            <p:ph type="dt" sz="half" idx="10"/>
          </p:nvPr>
        </p:nvSpPr>
        <p:spPr/>
        <p:txBody>
          <a:bodyPr/>
          <a:lstStyle/>
          <a:p>
            <a:fld id="{BC774148-4FB6-4359-BE2D-59C1444F43A2}" type="datetimeFigureOut">
              <a:rPr lang="de-DE" smtClean="0">
                <a:solidFill>
                  <a:srgbClr val="04617B"/>
                </a:solidFill>
              </a:rPr>
              <a:pPr/>
              <a:t>06.04.2020</a:t>
            </a:fld>
            <a:endParaRPr lang="de-DE">
              <a:solidFill>
                <a:srgbClr val="04617B"/>
              </a:solidFill>
            </a:endParaRPr>
          </a:p>
        </p:txBody>
      </p:sp>
      <p:sp>
        <p:nvSpPr>
          <p:cNvPr id="5" name="Fußzeilenplatzhalter 4"/>
          <p:cNvSpPr>
            <a:spLocks noGrp="1"/>
          </p:cNvSpPr>
          <p:nvPr>
            <p:ph type="ftr" sz="quarter" idx="11"/>
          </p:nvPr>
        </p:nvSpPr>
        <p:spPr>
          <a:xfrm>
            <a:off x="800100" y="6172200"/>
            <a:ext cx="4000500" cy="457200"/>
          </a:xfrm>
        </p:spPr>
        <p:txBody>
          <a:bodyPr/>
          <a:lstStyle/>
          <a:p>
            <a:endParaRPr lang="de-DE">
              <a:solidFill>
                <a:srgbClr val="04617B"/>
              </a:solidFill>
            </a:endParaRPr>
          </a:p>
        </p:txBody>
      </p:sp>
      <p:sp>
        <p:nvSpPr>
          <p:cNvPr id="7" name="Rechteck 6"/>
          <p:cNvSpPr/>
          <p:nvPr/>
        </p:nvSpPr>
        <p:spPr>
          <a:xfrm flipV="1">
            <a:off x="-31547" y="161297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hteck 7"/>
          <p:cNvSpPr/>
          <p:nvPr/>
        </p:nvSpPr>
        <p:spPr>
          <a:xfrm>
            <a:off x="0" y="1567251"/>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hteck 8"/>
          <p:cNvSpPr/>
          <p:nvPr/>
        </p:nvSpPr>
        <p:spPr>
          <a:xfrm>
            <a:off x="-840" y="1694656"/>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Foliennummernplatzhalter 5"/>
          <p:cNvSpPr>
            <a:spLocks noGrp="1"/>
          </p:cNvSpPr>
          <p:nvPr>
            <p:ph type="sldNum" sz="quarter" idx="12"/>
          </p:nvPr>
        </p:nvSpPr>
        <p:spPr>
          <a:xfrm>
            <a:off x="146304" y="6208776"/>
            <a:ext cx="457200" cy="457200"/>
          </a:xfrm>
        </p:spPr>
        <p:txBody>
          <a:bodyPr/>
          <a:lstStyle/>
          <a:p>
            <a:fld id="{101382FD-7BC5-4C2C-A875-BA83F9A188B0}" type="slidenum">
              <a:rPr lang="de-DE" smtClean="0"/>
              <a:pPr/>
              <a:t>‹Nr.›</a:t>
            </a:fld>
            <a:endParaRPr lang="de-DE"/>
          </a:p>
        </p:txBody>
      </p:sp>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9550" y="260648"/>
            <a:ext cx="42735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04845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p>
            <a:fld id="{BC774148-4FB6-4359-BE2D-59C1444F43A2}" type="datetimeFigureOut">
              <a:rPr lang="de-DE" smtClean="0">
                <a:solidFill>
                  <a:srgbClr val="04617B"/>
                </a:solidFill>
              </a:rPr>
              <a:pPr/>
              <a:t>06.04.2020</a:t>
            </a:fld>
            <a:endParaRPr lang="de-DE">
              <a:solidFill>
                <a:srgbClr val="04617B"/>
              </a:solidFill>
            </a:endParaRPr>
          </a:p>
        </p:txBody>
      </p:sp>
      <p:sp>
        <p:nvSpPr>
          <p:cNvPr id="6" name="Fußzeilenplatzhalter 5"/>
          <p:cNvSpPr>
            <a:spLocks noGrp="1"/>
          </p:cNvSpPr>
          <p:nvPr>
            <p:ph type="ftr" sz="quarter" idx="11"/>
          </p:nvPr>
        </p:nvSpPr>
        <p:spPr/>
        <p:txBody>
          <a:bodyPr/>
          <a:lstStyle/>
          <a:p>
            <a:endParaRPr lang="de-DE">
              <a:solidFill>
                <a:srgbClr val="04617B"/>
              </a:solidFill>
            </a:endParaRPr>
          </a:p>
        </p:txBody>
      </p:sp>
      <p:sp>
        <p:nvSpPr>
          <p:cNvPr id="7" name="Foliennummernplatzhalter 6"/>
          <p:cNvSpPr>
            <a:spLocks noGrp="1"/>
          </p:cNvSpPr>
          <p:nvPr>
            <p:ph type="sldNum" sz="quarter" idx="12"/>
          </p:nvPr>
        </p:nvSpPr>
        <p:spPr/>
        <p:txBody>
          <a:bodyPr/>
          <a:lstStyle/>
          <a:p>
            <a:fld id="{101382FD-7BC5-4C2C-A875-BA83F9A188B0}" type="slidenum">
              <a:rPr lang="de-DE" smtClean="0"/>
              <a:pPr/>
              <a:t>‹Nr.›</a:t>
            </a:fld>
            <a:endParaRPr lang="de-DE"/>
          </a:p>
        </p:txBody>
      </p:sp>
      <p:sp>
        <p:nvSpPr>
          <p:cNvPr id="9" name="Inhaltsplatzhalter 8"/>
          <p:cNvSpPr>
            <a:spLocks noGrp="1"/>
          </p:cNvSpPr>
          <p:nvPr>
            <p:ph sz="quarter" idx="1"/>
          </p:nvPr>
        </p:nvSpPr>
        <p:spPr>
          <a:xfrm>
            <a:off x="914400" y="1447800"/>
            <a:ext cx="3749040" cy="45720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1" name="Inhaltsplatzhalter 10"/>
          <p:cNvSpPr>
            <a:spLocks noGrp="1"/>
          </p:cNvSpPr>
          <p:nvPr>
            <p:ph sz="quarter" idx="2"/>
          </p:nvPr>
        </p:nvSpPr>
        <p:spPr>
          <a:xfrm>
            <a:off x="4933950" y="1447800"/>
            <a:ext cx="3749040" cy="45720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extLst>
      <p:ext uri="{BB962C8B-B14F-4D97-AF65-F5344CB8AC3E}">
        <p14:creationId xmlns:p14="http://schemas.microsoft.com/office/powerpoint/2010/main" val="870633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914400" y="273050"/>
            <a:ext cx="7772400" cy="1143000"/>
          </a:xfrm>
        </p:spPr>
        <p:txBody>
          <a:bodyPr anchor="b" anchorCtr="0"/>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7" name="Datumsplatzhalter 6"/>
          <p:cNvSpPr>
            <a:spLocks noGrp="1"/>
          </p:cNvSpPr>
          <p:nvPr>
            <p:ph type="dt" sz="half" idx="10"/>
          </p:nvPr>
        </p:nvSpPr>
        <p:spPr/>
        <p:txBody>
          <a:bodyPr/>
          <a:lstStyle/>
          <a:p>
            <a:fld id="{BC774148-4FB6-4359-BE2D-59C1444F43A2}" type="datetimeFigureOut">
              <a:rPr lang="de-DE" smtClean="0">
                <a:solidFill>
                  <a:srgbClr val="04617B"/>
                </a:solidFill>
              </a:rPr>
              <a:pPr/>
              <a:t>06.04.2020</a:t>
            </a:fld>
            <a:endParaRPr lang="de-DE">
              <a:solidFill>
                <a:srgbClr val="04617B"/>
              </a:solidFill>
            </a:endParaRPr>
          </a:p>
        </p:txBody>
      </p:sp>
      <p:sp>
        <p:nvSpPr>
          <p:cNvPr id="8" name="Fußzeilenplatzhalter 7"/>
          <p:cNvSpPr>
            <a:spLocks noGrp="1"/>
          </p:cNvSpPr>
          <p:nvPr>
            <p:ph type="ftr" sz="quarter" idx="11"/>
          </p:nvPr>
        </p:nvSpPr>
        <p:spPr/>
        <p:txBody>
          <a:bodyPr/>
          <a:lstStyle/>
          <a:p>
            <a:endParaRPr lang="de-DE">
              <a:solidFill>
                <a:srgbClr val="04617B"/>
              </a:solidFill>
            </a:endParaRPr>
          </a:p>
        </p:txBody>
      </p:sp>
      <p:sp>
        <p:nvSpPr>
          <p:cNvPr id="9" name="Foliennummernplatzhalter 8"/>
          <p:cNvSpPr>
            <a:spLocks noGrp="1"/>
          </p:cNvSpPr>
          <p:nvPr>
            <p:ph type="sldNum" sz="quarter" idx="12"/>
          </p:nvPr>
        </p:nvSpPr>
        <p:spPr/>
        <p:txBody>
          <a:bodyPr/>
          <a:lstStyle/>
          <a:p>
            <a:fld id="{101382FD-7BC5-4C2C-A875-BA83F9A188B0}" type="slidenum">
              <a:rPr lang="de-DE" smtClean="0"/>
              <a:pPr/>
              <a:t>‹Nr.›</a:t>
            </a:fld>
            <a:endParaRPr lang="de-DE"/>
          </a:p>
        </p:txBody>
      </p:sp>
      <p:sp>
        <p:nvSpPr>
          <p:cNvPr id="11" name="Inhaltsplatzhalter 10"/>
          <p:cNvSpPr>
            <a:spLocks noGrp="1"/>
          </p:cNvSpPr>
          <p:nvPr>
            <p:ph sz="half" idx="2"/>
          </p:nvPr>
        </p:nvSpPr>
        <p:spPr>
          <a:xfrm>
            <a:off x="914400" y="2247900"/>
            <a:ext cx="3733800" cy="38862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half" idx="4"/>
          </p:nvPr>
        </p:nvSpPr>
        <p:spPr>
          <a:xfrm>
            <a:off x="4953000" y="2247900"/>
            <a:ext cx="3733800" cy="38862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extLst>
      <p:ext uri="{BB962C8B-B14F-4D97-AF65-F5344CB8AC3E}">
        <p14:creationId xmlns:p14="http://schemas.microsoft.com/office/powerpoint/2010/main" val="198825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BC774148-4FB6-4359-BE2D-59C1444F43A2}" type="datetimeFigureOut">
              <a:rPr lang="de-DE" smtClean="0">
                <a:solidFill>
                  <a:srgbClr val="04617B"/>
                </a:solidFill>
              </a:rPr>
              <a:pPr/>
              <a:t>06.04.2020</a:t>
            </a:fld>
            <a:endParaRPr lang="de-DE">
              <a:solidFill>
                <a:srgbClr val="04617B"/>
              </a:solidFill>
            </a:endParaRPr>
          </a:p>
        </p:txBody>
      </p:sp>
      <p:sp>
        <p:nvSpPr>
          <p:cNvPr id="4" name="Fußzeilenplatzhalter 3"/>
          <p:cNvSpPr>
            <a:spLocks noGrp="1"/>
          </p:cNvSpPr>
          <p:nvPr>
            <p:ph type="ftr" sz="quarter" idx="11"/>
          </p:nvPr>
        </p:nvSpPr>
        <p:spPr/>
        <p:txBody>
          <a:bodyPr/>
          <a:lstStyle/>
          <a:p>
            <a:endParaRPr lang="de-DE">
              <a:solidFill>
                <a:srgbClr val="04617B"/>
              </a:solidFill>
            </a:endParaRPr>
          </a:p>
        </p:txBody>
      </p:sp>
      <p:sp>
        <p:nvSpPr>
          <p:cNvPr id="5" name="Foliennummernplatzhalter 4"/>
          <p:cNvSpPr>
            <a:spLocks noGrp="1"/>
          </p:cNvSpPr>
          <p:nvPr>
            <p:ph type="sldNum" sz="quarter" idx="12"/>
          </p:nvPr>
        </p:nvSpPr>
        <p:spPr/>
        <p:txBody>
          <a:bodyPr/>
          <a:lstStyle/>
          <a:p>
            <a:fld id="{101382FD-7BC5-4C2C-A875-BA83F9A188B0}" type="slidenum">
              <a:rPr lang="de-DE" smtClean="0"/>
              <a:pPr/>
              <a:t>‹Nr.›</a:t>
            </a:fld>
            <a:endParaRPr lang="de-DE"/>
          </a:p>
        </p:txBody>
      </p:sp>
    </p:spTree>
    <p:extLst>
      <p:ext uri="{BB962C8B-B14F-4D97-AF65-F5344CB8AC3E}">
        <p14:creationId xmlns:p14="http://schemas.microsoft.com/office/powerpoint/2010/main" val="1619173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C774148-4FB6-4359-BE2D-59C1444F43A2}" type="datetimeFigureOut">
              <a:rPr lang="de-DE" smtClean="0">
                <a:solidFill>
                  <a:srgbClr val="04617B"/>
                </a:solidFill>
              </a:rPr>
              <a:pPr/>
              <a:t>06.04.2020</a:t>
            </a:fld>
            <a:endParaRPr lang="de-DE">
              <a:solidFill>
                <a:srgbClr val="04617B"/>
              </a:solidFill>
            </a:endParaRPr>
          </a:p>
        </p:txBody>
      </p:sp>
      <p:sp>
        <p:nvSpPr>
          <p:cNvPr id="3" name="Fußzeilenplatzhalter 2"/>
          <p:cNvSpPr>
            <a:spLocks noGrp="1"/>
          </p:cNvSpPr>
          <p:nvPr>
            <p:ph type="ftr" sz="quarter" idx="11"/>
          </p:nvPr>
        </p:nvSpPr>
        <p:spPr/>
        <p:txBody>
          <a:bodyPr/>
          <a:lstStyle/>
          <a:p>
            <a:endParaRPr lang="de-DE">
              <a:solidFill>
                <a:srgbClr val="04617B"/>
              </a:solidFill>
            </a:endParaRPr>
          </a:p>
        </p:txBody>
      </p:sp>
      <p:sp>
        <p:nvSpPr>
          <p:cNvPr id="4" name="Foliennummernplatzhalter 3"/>
          <p:cNvSpPr>
            <a:spLocks noGrp="1"/>
          </p:cNvSpPr>
          <p:nvPr>
            <p:ph type="sldNum" sz="quarter" idx="12"/>
          </p:nvPr>
        </p:nvSpPr>
        <p:spPr/>
        <p:txBody>
          <a:bodyPr/>
          <a:lstStyle/>
          <a:p>
            <a:fld id="{101382FD-7BC5-4C2C-A875-BA83F9A188B0}" type="slidenum">
              <a:rPr lang="de-DE" smtClean="0"/>
              <a:pPr/>
              <a:t>‹Nr.›</a:t>
            </a:fld>
            <a:endParaRPr lang="de-DE"/>
          </a:p>
        </p:txBody>
      </p:sp>
    </p:spTree>
    <p:extLst>
      <p:ext uri="{BB962C8B-B14F-4D97-AF65-F5344CB8AC3E}">
        <p14:creationId xmlns:p14="http://schemas.microsoft.com/office/powerpoint/2010/main" val="3134879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Rechtec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Abgerundetes Rechtec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914400" y="273050"/>
            <a:ext cx="7772400" cy="1143000"/>
          </a:xfrm>
        </p:spPr>
        <p:txBody>
          <a:bodyPr anchor="b" anchorCtr="0"/>
          <a:lstStyle>
            <a:lvl1pPr algn="l">
              <a:buNone/>
              <a:defRPr sz="4000" b="0"/>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BC774148-4FB6-4359-BE2D-59C1444F43A2}" type="datetimeFigureOut">
              <a:rPr lang="de-DE" smtClean="0">
                <a:solidFill>
                  <a:srgbClr val="04617B"/>
                </a:solidFill>
              </a:rPr>
              <a:pPr/>
              <a:t>06.04.2020</a:t>
            </a:fld>
            <a:endParaRPr lang="de-DE">
              <a:solidFill>
                <a:srgbClr val="04617B"/>
              </a:solidFill>
            </a:endParaRPr>
          </a:p>
        </p:txBody>
      </p:sp>
      <p:sp>
        <p:nvSpPr>
          <p:cNvPr id="6" name="Fußzeilenplatzhalter 5"/>
          <p:cNvSpPr>
            <a:spLocks noGrp="1"/>
          </p:cNvSpPr>
          <p:nvPr>
            <p:ph type="ftr" sz="quarter" idx="11"/>
          </p:nvPr>
        </p:nvSpPr>
        <p:spPr/>
        <p:txBody>
          <a:bodyPr/>
          <a:lstStyle/>
          <a:p>
            <a:endParaRPr lang="de-DE">
              <a:solidFill>
                <a:srgbClr val="04617B"/>
              </a:solidFill>
            </a:endParaRPr>
          </a:p>
        </p:txBody>
      </p:sp>
      <p:sp>
        <p:nvSpPr>
          <p:cNvPr id="7" name="Foliennummernplatzhalter 6"/>
          <p:cNvSpPr>
            <a:spLocks noGrp="1"/>
          </p:cNvSpPr>
          <p:nvPr>
            <p:ph type="sldNum" sz="quarter" idx="12"/>
          </p:nvPr>
        </p:nvSpPr>
        <p:spPr/>
        <p:txBody>
          <a:bodyPr/>
          <a:lstStyle/>
          <a:p>
            <a:fld id="{101382FD-7BC5-4C2C-A875-BA83F9A188B0}" type="slidenum">
              <a:rPr lang="de-DE" smtClean="0"/>
              <a:pPr/>
              <a:t>‹Nr.›</a:t>
            </a:fld>
            <a:endParaRPr lang="de-DE"/>
          </a:p>
        </p:txBody>
      </p:sp>
      <p:sp>
        <p:nvSpPr>
          <p:cNvPr id="11" name="Inhaltsplatzhalter 10"/>
          <p:cNvSpPr>
            <a:spLocks noGrp="1"/>
          </p:cNvSpPr>
          <p:nvPr>
            <p:ph sz="quarter" idx="1"/>
          </p:nvPr>
        </p:nvSpPr>
        <p:spPr>
          <a:xfrm>
            <a:off x="2971800" y="1600200"/>
            <a:ext cx="5715000" cy="44958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extLst>
      <p:ext uri="{BB962C8B-B14F-4D97-AF65-F5344CB8AC3E}">
        <p14:creationId xmlns:p14="http://schemas.microsoft.com/office/powerpoint/2010/main" val="57134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dirty="0" smtClean="0"/>
              <a:t>Titelmasterformat durch Klicken bearbeiten</a:t>
            </a:r>
            <a:endParaRPr kumimoji="0" lang="en-US" dirty="0"/>
          </a:p>
        </p:txBody>
      </p:sp>
      <p:sp>
        <p:nvSpPr>
          <p:cNvPr id="4" name="Datumsplatzhalter 3"/>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01382FD-7BC5-4C2C-A875-BA83F9A188B0}" type="slidenum">
              <a:rPr lang="de-DE" smtClean="0"/>
              <a:pPr/>
              <a:t>‹Nr.›</a:t>
            </a:fld>
            <a:endParaRPr lang="de-DE"/>
          </a:p>
        </p:txBody>
      </p:sp>
      <p:sp>
        <p:nvSpPr>
          <p:cNvPr id="8" name="Inhaltsplatzhalter 7"/>
          <p:cNvSpPr>
            <a:spLocks noGrp="1"/>
          </p:cNvSpPr>
          <p:nvPr>
            <p:ph sz="quarter" idx="1"/>
          </p:nvPr>
        </p:nvSpPr>
        <p:spPr>
          <a:xfrm>
            <a:off x="914400" y="1447800"/>
            <a:ext cx="7772400" cy="45720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1161" y="115497"/>
            <a:ext cx="4273327" cy="122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BC774148-4FB6-4359-BE2D-59C1444F43A2}" type="datetimeFigureOut">
              <a:rPr lang="de-DE" smtClean="0">
                <a:solidFill>
                  <a:srgbClr val="04617B"/>
                </a:solidFill>
              </a:rPr>
              <a:pPr/>
              <a:t>06.04.2020</a:t>
            </a:fld>
            <a:endParaRPr lang="de-DE">
              <a:solidFill>
                <a:srgbClr val="04617B"/>
              </a:solidFill>
            </a:endParaRPr>
          </a:p>
        </p:txBody>
      </p:sp>
      <p:sp>
        <p:nvSpPr>
          <p:cNvPr id="6" name="Fußzeilenplatzhalter 5"/>
          <p:cNvSpPr>
            <a:spLocks noGrp="1"/>
          </p:cNvSpPr>
          <p:nvPr>
            <p:ph type="ftr" sz="quarter" idx="11"/>
          </p:nvPr>
        </p:nvSpPr>
        <p:spPr>
          <a:xfrm>
            <a:off x="914400" y="6172200"/>
            <a:ext cx="3886200" cy="457200"/>
          </a:xfrm>
        </p:spPr>
        <p:txBody>
          <a:bodyPr/>
          <a:lstStyle/>
          <a:p>
            <a:endParaRPr lang="de-DE">
              <a:solidFill>
                <a:srgbClr val="04617B"/>
              </a:solidFill>
            </a:endParaRPr>
          </a:p>
        </p:txBody>
      </p:sp>
      <p:sp>
        <p:nvSpPr>
          <p:cNvPr id="7" name="Foliennummernplatzhalter 6"/>
          <p:cNvSpPr>
            <a:spLocks noGrp="1"/>
          </p:cNvSpPr>
          <p:nvPr>
            <p:ph type="sldNum" sz="quarter" idx="12"/>
          </p:nvPr>
        </p:nvSpPr>
        <p:spPr>
          <a:xfrm>
            <a:off x="146304" y="6208776"/>
            <a:ext cx="457200" cy="457200"/>
          </a:xfrm>
        </p:spPr>
        <p:txBody>
          <a:bodyPr/>
          <a:lstStyle/>
          <a:p>
            <a:fld id="{101382FD-7BC5-4C2C-A875-BA83F9A188B0}" type="slidenum">
              <a:rPr lang="de-DE" smtClean="0"/>
              <a:pPr/>
              <a:t>‹Nr.›</a:t>
            </a:fld>
            <a:endParaRPr lang="de-DE"/>
          </a:p>
        </p:txBody>
      </p:sp>
      <p:sp>
        <p:nvSpPr>
          <p:cNvPr id="11" name="Rechtec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htec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htec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Bildplatzhalt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de-DE" smtClean="0"/>
              <a:t>Bild durch Klicken auf Symbol hinzufügen</a:t>
            </a:r>
            <a:endParaRPr kumimoji="0" lang="en-US" dirty="0"/>
          </a:p>
        </p:txBody>
      </p:sp>
    </p:spTree>
    <p:extLst>
      <p:ext uri="{BB962C8B-B14F-4D97-AF65-F5344CB8AC3E}">
        <p14:creationId xmlns:p14="http://schemas.microsoft.com/office/powerpoint/2010/main" val="3873319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BC774148-4FB6-4359-BE2D-59C1444F43A2}" type="datetimeFigureOut">
              <a:rPr lang="de-DE" smtClean="0">
                <a:solidFill>
                  <a:srgbClr val="04617B"/>
                </a:solidFill>
              </a:rPr>
              <a:pPr/>
              <a:t>06.04.2020</a:t>
            </a:fld>
            <a:endParaRPr lang="de-DE">
              <a:solidFill>
                <a:srgbClr val="04617B"/>
              </a:solidFill>
            </a:endParaRPr>
          </a:p>
        </p:txBody>
      </p:sp>
      <p:sp>
        <p:nvSpPr>
          <p:cNvPr id="5" name="Fußzeilenplatzhalter 4"/>
          <p:cNvSpPr>
            <a:spLocks noGrp="1"/>
          </p:cNvSpPr>
          <p:nvPr>
            <p:ph type="ftr" sz="quarter" idx="11"/>
          </p:nvPr>
        </p:nvSpPr>
        <p:spPr/>
        <p:txBody>
          <a:bodyPr/>
          <a:lstStyle/>
          <a:p>
            <a:endParaRPr lang="de-DE">
              <a:solidFill>
                <a:srgbClr val="04617B"/>
              </a:solidFill>
            </a:endParaRPr>
          </a:p>
        </p:txBody>
      </p:sp>
      <p:sp>
        <p:nvSpPr>
          <p:cNvPr id="6" name="Foliennummernplatzhalter 5"/>
          <p:cNvSpPr>
            <a:spLocks noGrp="1"/>
          </p:cNvSpPr>
          <p:nvPr>
            <p:ph type="sldNum" sz="quarter" idx="12"/>
          </p:nvPr>
        </p:nvSpPr>
        <p:spPr/>
        <p:txBody>
          <a:bodyPr/>
          <a:lstStyle/>
          <a:p>
            <a:fld id="{101382FD-7BC5-4C2C-A875-BA83F9A188B0}" type="slidenum">
              <a:rPr lang="de-DE" smtClean="0"/>
              <a:pPr/>
              <a:t>‹Nr.›</a:t>
            </a:fld>
            <a:endParaRPr lang="de-DE"/>
          </a:p>
        </p:txBody>
      </p:sp>
    </p:spTree>
    <p:extLst>
      <p:ext uri="{BB962C8B-B14F-4D97-AF65-F5344CB8AC3E}">
        <p14:creationId xmlns:p14="http://schemas.microsoft.com/office/powerpoint/2010/main" val="1299176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1"/>
            <a:ext cx="201168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914400" y="274640"/>
            <a:ext cx="55626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BC774148-4FB6-4359-BE2D-59C1444F43A2}" type="datetimeFigureOut">
              <a:rPr lang="de-DE" smtClean="0">
                <a:solidFill>
                  <a:srgbClr val="04617B"/>
                </a:solidFill>
              </a:rPr>
              <a:pPr/>
              <a:t>06.04.2020</a:t>
            </a:fld>
            <a:endParaRPr lang="de-DE">
              <a:solidFill>
                <a:srgbClr val="04617B"/>
              </a:solidFill>
            </a:endParaRPr>
          </a:p>
        </p:txBody>
      </p:sp>
      <p:sp>
        <p:nvSpPr>
          <p:cNvPr id="5" name="Fußzeilenplatzhalter 4"/>
          <p:cNvSpPr>
            <a:spLocks noGrp="1"/>
          </p:cNvSpPr>
          <p:nvPr>
            <p:ph type="ftr" sz="quarter" idx="11"/>
          </p:nvPr>
        </p:nvSpPr>
        <p:spPr/>
        <p:txBody>
          <a:bodyPr/>
          <a:lstStyle/>
          <a:p>
            <a:endParaRPr lang="de-DE">
              <a:solidFill>
                <a:srgbClr val="04617B"/>
              </a:solidFill>
            </a:endParaRPr>
          </a:p>
        </p:txBody>
      </p:sp>
      <p:sp>
        <p:nvSpPr>
          <p:cNvPr id="6" name="Foliennummernplatzhalter 5"/>
          <p:cNvSpPr>
            <a:spLocks noGrp="1"/>
          </p:cNvSpPr>
          <p:nvPr>
            <p:ph type="sldNum" sz="quarter" idx="12"/>
          </p:nvPr>
        </p:nvSpPr>
        <p:spPr/>
        <p:txBody>
          <a:bodyPr/>
          <a:lstStyle/>
          <a:p>
            <a:fld id="{101382FD-7BC5-4C2C-A875-BA83F9A188B0}" type="slidenum">
              <a:rPr lang="de-DE" smtClean="0"/>
              <a:pPr/>
              <a:t>‹Nr.›</a:t>
            </a:fld>
            <a:endParaRPr lang="de-DE"/>
          </a:p>
        </p:txBody>
      </p:sp>
    </p:spTree>
    <p:extLst>
      <p:ext uri="{BB962C8B-B14F-4D97-AF65-F5344CB8AC3E}">
        <p14:creationId xmlns:p14="http://schemas.microsoft.com/office/powerpoint/2010/main" val="3301548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Untertitel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17" name="Fußzeilenplatzhalter 16"/>
          <p:cNvSpPr>
            <a:spLocks noGrp="1"/>
          </p:cNvSpPr>
          <p:nvPr>
            <p:ph type="ftr" sz="quarter" idx="11"/>
          </p:nvPr>
        </p:nvSpPr>
        <p:spPr/>
        <p:txBody>
          <a:bodyPr/>
          <a:lstStyle/>
          <a:p>
            <a:endParaRPr lang="de-DE"/>
          </a:p>
        </p:txBody>
      </p:sp>
      <p:sp>
        <p:nvSpPr>
          <p:cNvPr id="29" name="Foliennummernplatzhalter 28"/>
          <p:cNvSpPr>
            <a:spLocks noGrp="1"/>
          </p:cNvSpPr>
          <p:nvPr>
            <p:ph type="sldNum" sz="quarter" idx="12"/>
          </p:nvPr>
        </p:nvSpPr>
        <p:spPr/>
        <p:txBody>
          <a:bodyPr lIns="0" tIns="0" rIns="0" bIns="0">
            <a:noAutofit/>
          </a:bodyPr>
          <a:lstStyle>
            <a:lvl1pPr>
              <a:defRPr sz="1400">
                <a:solidFill>
                  <a:srgbClr val="FFFFFF"/>
                </a:solidFill>
              </a:defRPr>
            </a:lvl1pPr>
          </a:lstStyle>
          <a:p>
            <a:fld id="{101382FD-7BC5-4C2C-A875-BA83F9A188B0}" type="slidenum">
              <a:rPr lang="de-DE" smtClean="0"/>
              <a:pPr/>
              <a:t>‹Nr.›</a:t>
            </a:fld>
            <a:endParaRPr lang="de-DE"/>
          </a:p>
        </p:txBody>
      </p:sp>
      <p:sp>
        <p:nvSpPr>
          <p:cNvPr id="7" name="Rechteck 6"/>
          <p:cNvSpPr/>
          <p:nvPr/>
        </p:nvSpPr>
        <p:spPr>
          <a:xfrm>
            <a:off x="65313" y="1449303"/>
            <a:ext cx="9019155"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65313" y="1396720"/>
            <a:ext cx="9019155" cy="160072"/>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p:nvSpPr>
        <p:spPr>
          <a:xfrm>
            <a:off x="65313" y="2976649"/>
            <a:ext cx="901915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de-DE" smtClean="0"/>
              <a:t>Titelmasterformat durch Klicken bearbeiten</a:t>
            </a:r>
            <a:endParaRPr kumimoji="0" lang="en-US"/>
          </a:p>
        </p:txBody>
      </p:sp>
      <p:sp>
        <p:nvSpPr>
          <p:cNvPr id="13" name="Abgerundetes Rechteck 12"/>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0806324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dirty="0" smtClean="0"/>
              <a:t>Titelmasterformat durch Klicken bearbeiten</a:t>
            </a:r>
            <a:endParaRPr kumimoji="0" lang="en-US" dirty="0"/>
          </a:p>
        </p:txBody>
      </p:sp>
      <p:sp>
        <p:nvSpPr>
          <p:cNvPr id="4" name="Datumsplatzhalter 3"/>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01382FD-7BC5-4C2C-A875-BA83F9A188B0}" type="slidenum">
              <a:rPr lang="de-DE" smtClean="0"/>
              <a:pPr/>
              <a:t>‹Nr.›</a:t>
            </a:fld>
            <a:endParaRPr lang="de-DE"/>
          </a:p>
        </p:txBody>
      </p:sp>
      <p:sp>
        <p:nvSpPr>
          <p:cNvPr id="8" name="Inhaltsplatzhalter 7"/>
          <p:cNvSpPr>
            <a:spLocks noGrp="1"/>
          </p:cNvSpPr>
          <p:nvPr>
            <p:ph sz="quarter" idx="1"/>
          </p:nvPr>
        </p:nvSpPr>
        <p:spPr>
          <a:xfrm>
            <a:off x="914400" y="1447800"/>
            <a:ext cx="7772400" cy="45720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1161" y="115497"/>
            <a:ext cx="4273327" cy="122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8162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1" name="Rechtec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21354" y="188640"/>
            <a:ext cx="4022654" cy="1362075"/>
          </a:xfrm>
        </p:spPr>
        <p:txBody>
          <a:bodyPr anchor="b" anchorCtr="0"/>
          <a:lstStyle>
            <a:lvl1pPr algn="l">
              <a:buNone/>
              <a:defRPr sz="4000" b="0" cap="none"/>
            </a:lvl1pPr>
          </a:lstStyle>
          <a:p>
            <a:r>
              <a:rPr kumimoji="0" lang="de-DE" dirty="0" smtClean="0"/>
              <a:t>Titelmasterformat durch Klicken bearbeiten</a:t>
            </a:r>
            <a:endParaRPr kumimoji="0" lang="en-US" dirty="0"/>
          </a:p>
        </p:txBody>
      </p:sp>
      <p:sp>
        <p:nvSpPr>
          <p:cNvPr id="3" name="Textplatzhalter 2"/>
          <p:cNvSpPr>
            <a:spLocks noGrp="1"/>
          </p:cNvSpPr>
          <p:nvPr>
            <p:ph type="body" idx="1"/>
          </p:nvPr>
        </p:nvSpPr>
        <p:spPr>
          <a:xfrm>
            <a:off x="722313" y="1988840"/>
            <a:ext cx="7772400" cy="3600400"/>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dirty="0" smtClean="0"/>
              <a:t>Textmasterformate durch Klicken bearbeiten</a:t>
            </a:r>
          </a:p>
        </p:txBody>
      </p:sp>
      <p:sp>
        <p:nvSpPr>
          <p:cNvPr id="4" name="Datumsplatzhalter 3"/>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5" name="Fußzeilenplatzhalter 4"/>
          <p:cNvSpPr>
            <a:spLocks noGrp="1"/>
          </p:cNvSpPr>
          <p:nvPr>
            <p:ph type="ftr" sz="quarter" idx="11"/>
          </p:nvPr>
        </p:nvSpPr>
        <p:spPr>
          <a:xfrm>
            <a:off x="800100" y="6172200"/>
            <a:ext cx="4000500" cy="457200"/>
          </a:xfrm>
        </p:spPr>
        <p:txBody>
          <a:bodyPr/>
          <a:lstStyle/>
          <a:p>
            <a:endParaRPr lang="de-DE"/>
          </a:p>
        </p:txBody>
      </p:sp>
      <p:sp>
        <p:nvSpPr>
          <p:cNvPr id="7" name="Rechteck 6"/>
          <p:cNvSpPr/>
          <p:nvPr/>
        </p:nvSpPr>
        <p:spPr>
          <a:xfrm flipV="1">
            <a:off x="65171" y="1603216"/>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64905" y="1580356"/>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65314" y="1683871"/>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146304" y="6208776"/>
            <a:ext cx="457200" cy="457200"/>
          </a:xfrm>
        </p:spPr>
        <p:txBody>
          <a:bodyPr/>
          <a:lstStyle/>
          <a:p>
            <a:fld id="{101382FD-7BC5-4C2C-A875-BA83F9A188B0}" type="slidenum">
              <a:rPr lang="de-DE" smtClean="0"/>
              <a:pPr/>
              <a:t>‹Nr.›</a:t>
            </a:fld>
            <a:endParaRPr lang="de-DE"/>
          </a:p>
        </p:txBody>
      </p:sp>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9550" y="260648"/>
            <a:ext cx="42735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bgerundetes Rechteck 9"/>
          <p:cNvSpPr/>
          <p:nvPr/>
        </p:nvSpPr>
        <p:spPr>
          <a:xfrm>
            <a:off x="65314" y="16746"/>
            <a:ext cx="9013372" cy="6724622"/>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1084750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01382FD-7BC5-4C2C-A875-BA83F9A188B0}" type="slidenum">
              <a:rPr lang="de-DE" smtClean="0"/>
              <a:pPr/>
              <a:t>‹Nr.›</a:t>
            </a:fld>
            <a:endParaRPr lang="de-DE"/>
          </a:p>
        </p:txBody>
      </p:sp>
      <p:sp>
        <p:nvSpPr>
          <p:cNvPr id="9" name="Inhaltsplatzhalter 8"/>
          <p:cNvSpPr>
            <a:spLocks noGrp="1"/>
          </p:cNvSpPr>
          <p:nvPr>
            <p:ph sz="quarter" idx="1"/>
          </p:nvPr>
        </p:nvSpPr>
        <p:spPr>
          <a:xfrm>
            <a:off x="914400" y="1447800"/>
            <a:ext cx="3749040" cy="45720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1" name="Inhaltsplatzhalter 10"/>
          <p:cNvSpPr>
            <a:spLocks noGrp="1"/>
          </p:cNvSpPr>
          <p:nvPr>
            <p:ph sz="quarter" idx="2"/>
          </p:nvPr>
        </p:nvSpPr>
        <p:spPr>
          <a:xfrm>
            <a:off x="4933950" y="1447800"/>
            <a:ext cx="3749040" cy="45720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extLst>
      <p:ext uri="{BB962C8B-B14F-4D97-AF65-F5344CB8AC3E}">
        <p14:creationId xmlns:p14="http://schemas.microsoft.com/office/powerpoint/2010/main" val="2110749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914400" y="273050"/>
            <a:ext cx="7772400" cy="1143000"/>
          </a:xfrm>
        </p:spPr>
        <p:txBody>
          <a:bodyPr anchor="b" anchorCtr="0"/>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7" name="Datumsplatzhalter 6"/>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01382FD-7BC5-4C2C-A875-BA83F9A188B0}" type="slidenum">
              <a:rPr lang="de-DE" smtClean="0"/>
              <a:pPr/>
              <a:t>‹Nr.›</a:t>
            </a:fld>
            <a:endParaRPr lang="de-DE"/>
          </a:p>
        </p:txBody>
      </p:sp>
      <p:sp>
        <p:nvSpPr>
          <p:cNvPr id="11" name="Inhaltsplatzhalter 10"/>
          <p:cNvSpPr>
            <a:spLocks noGrp="1"/>
          </p:cNvSpPr>
          <p:nvPr>
            <p:ph sz="half" idx="2"/>
          </p:nvPr>
        </p:nvSpPr>
        <p:spPr>
          <a:xfrm>
            <a:off x="914400" y="2247900"/>
            <a:ext cx="3733800" cy="38862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half" idx="4"/>
          </p:nvPr>
        </p:nvSpPr>
        <p:spPr>
          <a:xfrm>
            <a:off x="4953000" y="2247900"/>
            <a:ext cx="3733800" cy="38862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extLst>
      <p:ext uri="{BB962C8B-B14F-4D97-AF65-F5344CB8AC3E}">
        <p14:creationId xmlns:p14="http://schemas.microsoft.com/office/powerpoint/2010/main" val="2910063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01382FD-7BC5-4C2C-A875-BA83F9A188B0}" type="slidenum">
              <a:rPr lang="de-DE" smtClean="0"/>
              <a:pPr/>
              <a:t>‹Nr.›</a:t>
            </a:fld>
            <a:endParaRPr lang="de-DE"/>
          </a:p>
        </p:txBody>
      </p:sp>
    </p:spTree>
    <p:extLst>
      <p:ext uri="{BB962C8B-B14F-4D97-AF65-F5344CB8AC3E}">
        <p14:creationId xmlns:p14="http://schemas.microsoft.com/office/powerpoint/2010/main" val="1224152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01382FD-7BC5-4C2C-A875-BA83F9A188B0}" type="slidenum">
              <a:rPr lang="de-DE" smtClean="0"/>
              <a:pPr/>
              <a:t>‹Nr.›</a:t>
            </a:fld>
            <a:endParaRPr lang="de-DE"/>
          </a:p>
        </p:txBody>
      </p:sp>
    </p:spTree>
    <p:extLst>
      <p:ext uri="{BB962C8B-B14F-4D97-AF65-F5344CB8AC3E}">
        <p14:creationId xmlns:p14="http://schemas.microsoft.com/office/powerpoint/2010/main" val="411213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1" name="Rechtec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Abgerundetes Rechteck 9"/>
          <p:cNvSpPr/>
          <p:nvPr/>
        </p:nvSpPr>
        <p:spPr>
          <a:xfrm>
            <a:off x="65314" y="16746"/>
            <a:ext cx="9013372" cy="672462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621354" y="188640"/>
            <a:ext cx="4022654" cy="1362075"/>
          </a:xfrm>
        </p:spPr>
        <p:txBody>
          <a:bodyPr anchor="b" anchorCtr="0"/>
          <a:lstStyle>
            <a:lvl1pPr algn="l">
              <a:buNone/>
              <a:defRPr sz="4000" b="0" cap="none"/>
            </a:lvl1pPr>
          </a:lstStyle>
          <a:p>
            <a:r>
              <a:rPr kumimoji="0" lang="de-DE" dirty="0" smtClean="0"/>
              <a:t>Titelmasterformat durch Klicken bearbeiten</a:t>
            </a:r>
            <a:endParaRPr kumimoji="0" lang="en-US" dirty="0"/>
          </a:p>
        </p:txBody>
      </p:sp>
      <p:sp>
        <p:nvSpPr>
          <p:cNvPr id="3" name="Textplatzhalter 2"/>
          <p:cNvSpPr>
            <a:spLocks noGrp="1"/>
          </p:cNvSpPr>
          <p:nvPr>
            <p:ph type="body" idx="1"/>
          </p:nvPr>
        </p:nvSpPr>
        <p:spPr>
          <a:xfrm>
            <a:off x="722313" y="1988840"/>
            <a:ext cx="7772400" cy="3600400"/>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dirty="0" smtClean="0"/>
              <a:t>Textmasterformate durch Klicken bearbeiten</a:t>
            </a:r>
          </a:p>
        </p:txBody>
      </p:sp>
      <p:sp>
        <p:nvSpPr>
          <p:cNvPr id="4" name="Datumsplatzhalter 3"/>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5" name="Fußzeilenplatzhalter 4"/>
          <p:cNvSpPr>
            <a:spLocks noGrp="1"/>
          </p:cNvSpPr>
          <p:nvPr>
            <p:ph type="ftr" sz="quarter" idx="11"/>
          </p:nvPr>
        </p:nvSpPr>
        <p:spPr>
          <a:xfrm>
            <a:off x="800100" y="6172200"/>
            <a:ext cx="4000500" cy="457200"/>
          </a:xfrm>
        </p:spPr>
        <p:txBody>
          <a:bodyPr/>
          <a:lstStyle/>
          <a:p>
            <a:endParaRPr lang="de-DE"/>
          </a:p>
        </p:txBody>
      </p:sp>
      <p:sp>
        <p:nvSpPr>
          <p:cNvPr id="7" name="Rechteck 6"/>
          <p:cNvSpPr/>
          <p:nvPr/>
        </p:nvSpPr>
        <p:spPr>
          <a:xfrm flipV="1">
            <a:off x="-31547" y="161297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0" y="1567251"/>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840" y="1694656"/>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146304" y="6208776"/>
            <a:ext cx="457200" cy="457200"/>
          </a:xfrm>
        </p:spPr>
        <p:txBody>
          <a:bodyPr/>
          <a:lstStyle/>
          <a:p>
            <a:fld id="{101382FD-7BC5-4C2C-A875-BA83F9A188B0}" type="slidenum">
              <a:rPr lang="de-DE" smtClean="0"/>
              <a:pPr/>
              <a:t>‹Nr.›</a:t>
            </a:fld>
            <a:endParaRPr lang="de-DE"/>
          </a:p>
        </p:txBody>
      </p:sp>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9550" y="260648"/>
            <a:ext cx="42735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Rechtec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Abgerundetes Rechtec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914400" y="273050"/>
            <a:ext cx="7772400" cy="1143000"/>
          </a:xfrm>
        </p:spPr>
        <p:txBody>
          <a:bodyPr anchor="b" anchorCtr="0"/>
          <a:lstStyle>
            <a:lvl1pPr algn="l">
              <a:buNone/>
              <a:defRPr sz="4000" b="0"/>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01382FD-7BC5-4C2C-A875-BA83F9A188B0}" type="slidenum">
              <a:rPr lang="de-DE" smtClean="0"/>
              <a:pPr/>
              <a:t>‹Nr.›</a:t>
            </a:fld>
            <a:endParaRPr lang="de-DE"/>
          </a:p>
        </p:txBody>
      </p:sp>
      <p:sp>
        <p:nvSpPr>
          <p:cNvPr id="11" name="Inhaltsplatzhalter 10"/>
          <p:cNvSpPr>
            <a:spLocks noGrp="1"/>
          </p:cNvSpPr>
          <p:nvPr>
            <p:ph sz="quarter" idx="1"/>
          </p:nvPr>
        </p:nvSpPr>
        <p:spPr>
          <a:xfrm>
            <a:off x="2971800" y="1600200"/>
            <a:ext cx="5715000" cy="44958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extLst>
      <p:ext uri="{BB962C8B-B14F-4D97-AF65-F5344CB8AC3E}">
        <p14:creationId xmlns:p14="http://schemas.microsoft.com/office/powerpoint/2010/main" val="1948029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6" name="Fußzeilenplatzhalter 5"/>
          <p:cNvSpPr>
            <a:spLocks noGrp="1"/>
          </p:cNvSpPr>
          <p:nvPr>
            <p:ph type="ftr" sz="quarter" idx="11"/>
          </p:nvPr>
        </p:nvSpPr>
        <p:spPr>
          <a:xfrm>
            <a:off x="914400" y="6172200"/>
            <a:ext cx="3886200" cy="457200"/>
          </a:xfrm>
        </p:spPr>
        <p:txBody>
          <a:bodyPr/>
          <a:lstStyle/>
          <a:p>
            <a:endParaRPr lang="de-DE"/>
          </a:p>
        </p:txBody>
      </p:sp>
      <p:sp>
        <p:nvSpPr>
          <p:cNvPr id="7" name="Foliennummernplatzhalter 6"/>
          <p:cNvSpPr>
            <a:spLocks noGrp="1"/>
          </p:cNvSpPr>
          <p:nvPr>
            <p:ph type="sldNum" sz="quarter" idx="12"/>
          </p:nvPr>
        </p:nvSpPr>
        <p:spPr>
          <a:xfrm>
            <a:off x="146304" y="6208776"/>
            <a:ext cx="457200" cy="457200"/>
          </a:xfrm>
        </p:spPr>
        <p:txBody>
          <a:bodyPr/>
          <a:lstStyle/>
          <a:p>
            <a:fld id="{101382FD-7BC5-4C2C-A875-BA83F9A188B0}" type="slidenum">
              <a:rPr lang="de-DE" smtClean="0"/>
              <a:pPr/>
              <a:t>‹Nr.›</a:t>
            </a:fld>
            <a:endParaRPr lang="de-DE"/>
          </a:p>
        </p:txBody>
      </p:sp>
      <p:sp>
        <p:nvSpPr>
          <p:cNvPr id="11" name="Rechtec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c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Bildplatzhalt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de-DE" smtClean="0"/>
              <a:t>Bild durch Klicken auf Symbol hinzufügen</a:t>
            </a:r>
            <a:endParaRPr kumimoji="0" lang="en-US" dirty="0"/>
          </a:p>
        </p:txBody>
      </p:sp>
    </p:spTree>
    <p:extLst>
      <p:ext uri="{BB962C8B-B14F-4D97-AF65-F5344CB8AC3E}">
        <p14:creationId xmlns:p14="http://schemas.microsoft.com/office/powerpoint/2010/main" val="3692596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01382FD-7BC5-4C2C-A875-BA83F9A188B0}" type="slidenum">
              <a:rPr lang="de-DE" smtClean="0"/>
              <a:pPr/>
              <a:t>‹Nr.›</a:t>
            </a:fld>
            <a:endParaRPr lang="de-DE"/>
          </a:p>
        </p:txBody>
      </p:sp>
    </p:spTree>
    <p:extLst>
      <p:ext uri="{BB962C8B-B14F-4D97-AF65-F5344CB8AC3E}">
        <p14:creationId xmlns:p14="http://schemas.microsoft.com/office/powerpoint/2010/main" val="2881568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1"/>
            <a:ext cx="201168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914400" y="274640"/>
            <a:ext cx="55626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01382FD-7BC5-4C2C-A875-BA83F9A188B0}" type="slidenum">
              <a:rPr lang="de-DE" smtClean="0"/>
              <a:pPr/>
              <a:t>‹Nr.›</a:t>
            </a:fld>
            <a:endParaRPr lang="de-DE"/>
          </a:p>
        </p:txBody>
      </p:sp>
    </p:spTree>
    <p:extLst>
      <p:ext uri="{BB962C8B-B14F-4D97-AF65-F5344CB8AC3E}">
        <p14:creationId xmlns:p14="http://schemas.microsoft.com/office/powerpoint/2010/main" val="147637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01382FD-7BC5-4C2C-A875-BA83F9A188B0}" type="slidenum">
              <a:rPr lang="de-DE" smtClean="0"/>
              <a:pPr/>
              <a:t>‹Nr.›</a:t>
            </a:fld>
            <a:endParaRPr lang="de-DE"/>
          </a:p>
        </p:txBody>
      </p:sp>
      <p:sp>
        <p:nvSpPr>
          <p:cNvPr id="9" name="Inhaltsplatzhalter 8"/>
          <p:cNvSpPr>
            <a:spLocks noGrp="1"/>
          </p:cNvSpPr>
          <p:nvPr>
            <p:ph sz="quarter" idx="1"/>
          </p:nvPr>
        </p:nvSpPr>
        <p:spPr>
          <a:xfrm>
            <a:off x="914400" y="1447800"/>
            <a:ext cx="3749040" cy="45720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1" name="Inhaltsplatzhalter 10"/>
          <p:cNvSpPr>
            <a:spLocks noGrp="1"/>
          </p:cNvSpPr>
          <p:nvPr>
            <p:ph sz="quarter" idx="2"/>
          </p:nvPr>
        </p:nvSpPr>
        <p:spPr>
          <a:xfrm>
            <a:off x="4933950" y="1447800"/>
            <a:ext cx="3749040" cy="45720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914400" y="273050"/>
            <a:ext cx="7772400" cy="1143000"/>
          </a:xfrm>
        </p:spPr>
        <p:txBody>
          <a:bodyPr anchor="b" anchorCtr="0"/>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7" name="Datumsplatzhalter 6"/>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01382FD-7BC5-4C2C-A875-BA83F9A188B0}" type="slidenum">
              <a:rPr lang="de-DE" smtClean="0"/>
              <a:pPr/>
              <a:t>‹Nr.›</a:t>
            </a:fld>
            <a:endParaRPr lang="de-DE"/>
          </a:p>
        </p:txBody>
      </p:sp>
      <p:sp>
        <p:nvSpPr>
          <p:cNvPr id="11" name="Inhaltsplatzhalter 10"/>
          <p:cNvSpPr>
            <a:spLocks noGrp="1"/>
          </p:cNvSpPr>
          <p:nvPr>
            <p:ph sz="half" idx="2"/>
          </p:nvPr>
        </p:nvSpPr>
        <p:spPr>
          <a:xfrm>
            <a:off x="914400" y="2247900"/>
            <a:ext cx="3733800" cy="38862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half" idx="4"/>
          </p:nvPr>
        </p:nvSpPr>
        <p:spPr>
          <a:xfrm>
            <a:off x="4953000" y="2247900"/>
            <a:ext cx="3733800" cy="38862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01382FD-7BC5-4C2C-A875-BA83F9A188B0}"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01382FD-7BC5-4C2C-A875-BA83F9A188B0}"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Rechtec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Abgerundetes Rechtec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914400" y="273050"/>
            <a:ext cx="7772400" cy="1143000"/>
          </a:xfrm>
        </p:spPr>
        <p:txBody>
          <a:bodyPr anchor="b" anchorCtr="0"/>
          <a:lstStyle>
            <a:lvl1pPr algn="l">
              <a:buNone/>
              <a:defRPr sz="4000" b="0"/>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01382FD-7BC5-4C2C-A875-BA83F9A188B0}" type="slidenum">
              <a:rPr lang="de-DE" smtClean="0"/>
              <a:pPr/>
              <a:t>‹Nr.›</a:t>
            </a:fld>
            <a:endParaRPr lang="de-DE"/>
          </a:p>
        </p:txBody>
      </p:sp>
      <p:sp>
        <p:nvSpPr>
          <p:cNvPr id="11" name="Inhaltsplatzhalter 10"/>
          <p:cNvSpPr>
            <a:spLocks noGrp="1"/>
          </p:cNvSpPr>
          <p:nvPr>
            <p:ph sz="quarter" idx="1"/>
          </p:nvPr>
        </p:nvSpPr>
        <p:spPr>
          <a:xfrm>
            <a:off x="2971800" y="1600200"/>
            <a:ext cx="5715000" cy="4495800"/>
          </a:xfrm>
        </p:spPr>
        <p:txBody>
          <a:bodyPr vert="horz"/>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BC774148-4FB6-4359-BE2D-59C1444F43A2}" type="datetimeFigureOut">
              <a:rPr lang="de-DE" smtClean="0"/>
              <a:pPr/>
              <a:t>06.04.2020</a:t>
            </a:fld>
            <a:endParaRPr lang="de-DE"/>
          </a:p>
        </p:txBody>
      </p:sp>
      <p:sp>
        <p:nvSpPr>
          <p:cNvPr id="6" name="Fußzeilenplatzhalter 5"/>
          <p:cNvSpPr>
            <a:spLocks noGrp="1"/>
          </p:cNvSpPr>
          <p:nvPr>
            <p:ph type="ftr" sz="quarter" idx="11"/>
          </p:nvPr>
        </p:nvSpPr>
        <p:spPr>
          <a:xfrm>
            <a:off x="914400" y="6172200"/>
            <a:ext cx="3886200" cy="457200"/>
          </a:xfrm>
        </p:spPr>
        <p:txBody>
          <a:bodyPr/>
          <a:lstStyle/>
          <a:p>
            <a:endParaRPr lang="de-DE"/>
          </a:p>
        </p:txBody>
      </p:sp>
      <p:sp>
        <p:nvSpPr>
          <p:cNvPr id="7" name="Foliennummernplatzhalter 6"/>
          <p:cNvSpPr>
            <a:spLocks noGrp="1"/>
          </p:cNvSpPr>
          <p:nvPr>
            <p:ph type="sldNum" sz="quarter" idx="12"/>
          </p:nvPr>
        </p:nvSpPr>
        <p:spPr>
          <a:xfrm>
            <a:off x="146304" y="6208776"/>
            <a:ext cx="457200" cy="457200"/>
          </a:xfrm>
        </p:spPr>
        <p:txBody>
          <a:bodyPr/>
          <a:lstStyle/>
          <a:p>
            <a:fld id="{101382FD-7BC5-4C2C-A875-BA83F9A188B0}" type="slidenum">
              <a:rPr lang="de-DE" smtClean="0"/>
              <a:pPr/>
              <a:t>‹Nr.›</a:t>
            </a:fld>
            <a:endParaRPr lang="de-DE"/>
          </a:p>
        </p:txBody>
      </p:sp>
      <p:sp>
        <p:nvSpPr>
          <p:cNvPr id="11" name="Rechtec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c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Bildplatzhalt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de-DE" smtClean="0"/>
              <a:t>Bild durch Klicken auf Symbol hinzufügen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htec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Abgerundetes Rechtec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elplatzhalt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C774148-4FB6-4359-BE2D-59C1444F43A2}" type="datetimeFigureOut">
              <a:rPr lang="de-DE" smtClean="0"/>
              <a:pPr/>
              <a:t>06.04.2020</a:t>
            </a:fld>
            <a:endParaRPr lang="de-DE"/>
          </a:p>
        </p:txBody>
      </p:sp>
      <p:sp>
        <p:nvSpPr>
          <p:cNvPr id="3" name="Fußzeilenplatzhalt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de-DE"/>
          </a:p>
        </p:txBody>
      </p:sp>
      <p:sp>
        <p:nvSpPr>
          <p:cNvPr id="23" name="Foliennummernplatzhalt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01382FD-7BC5-4C2C-A875-BA83F9A188B0}"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htec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Abgerundetes Rechtec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elplatzhalt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C774148-4FB6-4359-BE2D-59C1444F43A2}" type="datetimeFigureOut">
              <a:rPr lang="de-DE" smtClean="0">
                <a:solidFill>
                  <a:srgbClr val="04617B"/>
                </a:solidFill>
              </a:rPr>
              <a:pPr/>
              <a:t>06.04.2020</a:t>
            </a:fld>
            <a:endParaRPr lang="de-DE">
              <a:solidFill>
                <a:srgbClr val="04617B"/>
              </a:solidFill>
            </a:endParaRPr>
          </a:p>
        </p:txBody>
      </p:sp>
      <p:sp>
        <p:nvSpPr>
          <p:cNvPr id="3" name="Fußzeilenplatzhalt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de-DE">
              <a:solidFill>
                <a:srgbClr val="04617B"/>
              </a:solidFill>
            </a:endParaRPr>
          </a:p>
        </p:txBody>
      </p:sp>
      <p:sp>
        <p:nvSpPr>
          <p:cNvPr id="23" name="Foliennummernplatzhalt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01382FD-7BC5-4C2C-A875-BA83F9A188B0}" type="slidenum">
              <a:rPr lang="de-DE" smtClean="0"/>
              <a:pPr/>
              <a:t>‹Nr.›</a:t>
            </a:fld>
            <a:endParaRPr lang="de-DE"/>
          </a:p>
        </p:txBody>
      </p:sp>
    </p:spTree>
    <p:extLst>
      <p:ext uri="{BB962C8B-B14F-4D97-AF65-F5344CB8AC3E}">
        <p14:creationId xmlns:p14="http://schemas.microsoft.com/office/powerpoint/2010/main" val="148546558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htec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Abgerundetes Rechtec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elplatzhalt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C774148-4FB6-4359-BE2D-59C1444F43A2}" type="datetimeFigureOut">
              <a:rPr lang="de-DE" smtClean="0"/>
              <a:pPr/>
              <a:t>06.04.2020</a:t>
            </a:fld>
            <a:endParaRPr lang="de-DE"/>
          </a:p>
        </p:txBody>
      </p:sp>
      <p:sp>
        <p:nvSpPr>
          <p:cNvPr id="3" name="Fußzeilenplatzhalt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de-DE"/>
          </a:p>
        </p:txBody>
      </p:sp>
      <p:sp>
        <p:nvSpPr>
          <p:cNvPr id="23" name="Foliennummernplatzhalt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01382FD-7BC5-4C2C-A875-BA83F9A188B0}" type="slidenum">
              <a:rPr lang="de-DE" smtClean="0"/>
              <a:pPr/>
              <a:t>‹Nr.›</a:t>
            </a:fld>
            <a:endParaRPr lang="de-DE"/>
          </a:p>
        </p:txBody>
      </p:sp>
    </p:spTree>
    <p:extLst>
      <p:ext uri="{BB962C8B-B14F-4D97-AF65-F5344CB8AC3E}">
        <p14:creationId xmlns:p14="http://schemas.microsoft.com/office/powerpoint/2010/main" val="313964893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772816"/>
            <a:ext cx="8208912" cy="1224136"/>
          </a:xfrm>
        </p:spPr>
        <p:txBody>
          <a:bodyPr>
            <a:noAutofit/>
          </a:bodyPr>
          <a:lstStyle/>
          <a:p>
            <a:r>
              <a:rPr lang="de-DE" sz="3200" dirty="0" smtClean="0">
                <a:latin typeface="Calibri" pitchFamily="34" charset="0"/>
                <a:cs typeface="Calibri" pitchFamily="34" charset="0"/>
              </a:rPr>
              <a:t>„Klimawandel &amp; Anpassung im GALABAU“</a:t>
            </a:r>
            <a:br>
              <a:rPr lang="de-DE" sz="3200" dirty="0" smtClean="0">
                <a:latin typeface="Calibri" pitchFamily="34" charset="0"/>
                <a:cs typeface="Calibri" pitchFamily="34" charset="0"/>
              </a:rPr>
            </a:br>
            <a:r>
              <a:rPr lang="de-DE" sz="3200" dirty="0">
                <a:latin typeface="Calibri" pitchFamily="34" charset="0"/>
                <a:cs typeface="Calibri" pitchFamily="34" charset="0"/>
              </a:rPr>
              <a:t>Blockkurs für berufliche </a:t>
            </a:r>
            <a:r>
              <a:rPr lang="de-DE" sz="3200" dirty="0" smtClean="0">
                <a:latin typeface="Calibri" pitchFamily="34" charset="0"/>
                <a:cs typeface="Calibri" pitchFamily="34" charset="0"/>
              </a:rPr>
              <a:t>Schulen </a:t>
            </a:r>
            <a:r>
              <a:rPr lang="de-DE" sz="3200" dirty="0">
                <a:latin typeface="Calibri" pitchFamily="34" charset="0"/>
                <a:cs typeface="Calibri" pitchFamily="34" charset="0"/>
              </a:rPr>
              <a:t>- </a:t>
            </a:r>
            <a:r>
              <a:rPr lang="de-DE" sz="3200" dirty="0" smtClean="0">
                <a:latin typeface="Calibri" pitchFamily="34" charset="0"/>
                <a:cs typeface="Calibri" pitchFamily="34" charset="0"/>
              </a:rPr>
              <a:t>Präsentation</a:t>
            </a:r>
            <a:endParaRPr lang="de-DE" sz="3200" dirty="0">
              <a:latin typeface="Calibri" pitchFamily="34" charset="0"/>
              <a:cs typeface="Calibri" pitchFamily="34" charset="0"/>
            </a:endParaRPr>
          </a:p>
        </p:txBody>
      </p:sp>
      <p:pic>
        <p:nvPicPr>
          <p:cNvPr id="5" name="Bild 2" descr="husiegel_bw_klein"/>
          <p:cNvPicPr>
            <a:picLocks noChangeAspect="1" noChangeArrowheads="1"/>
          </p:cNvPicPr>
          <p:nvPr/>
        </p:nvPicPr>
        <p:blipFill>
          <a:blip r:embed="rId2" cstate="print"/>
          <a:srcRect/>
          <a:stretch>
            <a:fillRect/>
          </a:stretch>
        </p:blipFill>
        <p:spPr bwMode="auto">
          <a:xfrm>
            <a:off x="7914254" y="162738"/>
            <a:ext cx="1033905" cy="1034014"/>
          </a:xfrm>
          <a:prstGeom prst="rect">
            <a:avLst/>
          </a:prstGeom>
          <a:noFill/>
          <a:ln w="9525">
            <a:noFill/>
            <a:miter lim="800000"/>
            <a:headEnd/>
            <a:tailEnd/>
          </a:ln>
        </p:spPr>
      </p:pic>
      <p:pic>
        <p:nvPicPr>
          <p:cNvPr id="7" name="Grafik 6"/>
          <p:cNvPicPr>
            <a:picLocks noChangeAspect="1"/>
          </p:cNvPicPr>
          <p:nvPr/>
        </p:nvPicPr>
        <p:blipFill>
          <a:blip r:embed="rId3" cstate="print"/>
          <a:stretch>
            <a:fillRect/>
          </a:stretch>
        </p:blipFill>
        <p:spPr>
          <a:xfrm>
            <a:off x="6948264" y="219620"/>
            <a:ext cx="815140" cy="815140"/>
          </a:xfrm>
          <a:prstGeom prst="rect">
            <a:avLst/>
          </a:prstGeom>
          <a:effectLst>
            <a:outerShdw blurRad="50800" dist="50800" dir="5400000" algn="ctr" rotWithShape="0">
              <a:schemeClr val="bg1"/>
            </a:outerShdw>
          </a:effectLst>
        </p:spPr>
      </p:pic>
      <p:sp>
        <p:nvSpPr>
          <p:cNvPr id="4" name="Rechteck 3"/>
          <p:cNvSpPr/>
          <p:nvPr/>
        </p:nvSpPr>
        <p:spPr>
          <a:xfrm>
            <a:off x="328007" y="418135"/>
            <a:ext cx="5688632" cy="523220"/>
          </a:xfrm>
          <a:prstGeom prst="rect">
            <a:avLst/>
          </a:prstGeom>
        </p:spPr>
        <p:txBody>
          <a:bodyPr wrap="square">
            <a:spAutoFit/>
          </a:bodyPr>
          <a:lstStyle/>
          <a:p>
            <a:pPr lvl="0">
              <a:spcBef>
                <a:spcPts val="1200"/>
              </a:spcBef>
              <a:spcAft>
                <a:spcPts val="600"/>
              </a:spcAft>
              <a:buClr>
                <a:srgbClr val="0F6FC6"/>
              </a:buClr>
              <a:buSzPct val="85000"/>
            </a:pPr>
            <a:r>
              <a:rPr lang="de-DE" sz="2800" dirty="0" smtClean="0">
                <a:solidFill>
                  <a:prstClr val="black">
                    <a:lumMod val="75000"/>
                    <a:lumOff val="25000"/>
                  </a:prstClr>
                </a:solidFill>
                <a:latin typeface="Calibri" pitchFamily="34" charset="0"/>
                <a:cs typeface="Calibri" pitchFamily="34" charset="0"/>
              </a:rPr>
              <a:t>Ausbildung</a:t>
            </a:r>
            <a:endParaRPr lang="de-DE" sz="2800" dirty="0">
              <a:solidFill>
                <a:prstClr val="black">
                  <a:lumMod val="75000"/>
                  <a:lumOff val="25000"/>
                </a:prstClr>
              </a:solidFill>
              <a:latin typeface="Calibri" pitchFamily="34" charset="0"/>
              <a:cs typeface="Calibri" pitchFamily="34" charset="0"/>
            </a:endParaRPr>
          </a:p>
        </p:txBody>
      </p:sp>
      <p:sp>
        <p:nvSpPr>
          <p:cNvPr id="8" name="Untertitel 2"/>
          <p:cNvSpPr>
            <a:spLocks noGrp="1"/>
          </p:cNvSpPr>
          <p:nvPr>
            <p:ph type="subTitle" idx="1"/>
          </p:nvPr>
        </p:nvSpPr>
        <p:spPr>
          <a:xfrm>
            <a:off x="328007" y="3200400"/>
            <a:ext cx="5972185" cy="1600200"/>
          </a:xfrm>
        </p:spPr>
        <p:txBody>
          <a:bodyPr>
            <a:noAutofit/>
          </a:bodyPr>
          <a:lstStyle/>
          <a:p>
            <a:pPr>
              <a:spcBef>
                <a:spcPts val="0"/>
              </a:spcBef>
            </a:pPr>
            <a:endParaRPr lang="de-DE" sz="1400" b="1" dirty="0" smtClean="0">
              <a:solidFill>
                <a:schemeClr val="tx1">
                  <a:lumMod val="75000"/>
                  <a:lumOff val="25000"/>
                </a:schemeClr>
              </a:solidFill>
              <a:latin typeface="Calibri" pitchFamily="34" charset="0"/>
              <a:cs typeface="Calibri" pitchFamily="34" charset="0"/>
            </a:endParaRPr>
          </a:p>
          <a:p>
            <a:pPr>
              <a:spcBef>
                <a:spcPts val="0"/>
              </a:spcBef>
            </a:pPr>
            <a:endParaRPr lang="de-DE" sz="1400" b="1" dirty="0" smtClean="0">
              <a:solidFill>
                <a:schemeClr val="tx1">
                  <a:lumMod val="75000"/>
                  <a:lumOff val="25000"/>
                </a:schemeClr>
              </a:solidFill>
              <a:latin typeface="Calibri" pitchFamily="34" charset="0"/>
              <a:cs typeface="Calibri" pitchFamily="34" charset="0"/>
            </a:endParaRPr>
          </a:p>
          <a:p>
            <a:pPr>
              <a:spcBef>
                <a:spcPts val="0"/>
              </a:spcBef>
            </a:pPr>
            <a:r>
              <a:rPr lang="de-DE" sz="1400" b="1" dirty="0" smtClean="0">
                <a:solidFill>
                  <a:schemeClr val="tx1">
                    <a:lumMod val="75000"/>
                    <a:lumOff val="25000"/>
                  </a:schemeClr>
                </a:solidFill>
                <a:latin typeface="Calibri" pitchFamily="34" charset="0"/>
                <a:cs typeface="Calibri" pitchFamily="34" charset="0"/>
              </a:rPr>
              <a:t>Humboldt-Universität zu Berlin</a:t>
            </a:r>
          </a:p>
          <a:p>
            <a:pPr>
              <a:spcBef>
                <a:spcPts val="0"/>
              </a:spcBef>
            </a:pPr>
            <a:r>
              <a:rPr lang="de-DE" sz="1400" dirty="0" smtClean="0">
                <a:solidFill>
                  <a:schemeClr val="tx1">
                    <a:lumMod val="75000"/>
                    <a:lumOff val="25000"/>
                  </a:schemeClr>
                </a:solidFill>
                <a:latin typeface="Calibri" pitchFamily="34" charset="0"/>
                <a:cs typeface="Calibri" pitchFamily="34" charset="0"/>
              </a:rPr>
              <a:t>Albrecht Daniel </a:t>
            </a:r>
            <a:r>
              <a:rPr lang="de-DE" sz="1400" dirty="0" err="1" smtClean="0">
                <a:solidFill>
                  <a:schemeClr val="tx1">
                    <a:lumMod val="75000"/>
                    <a:lumOff val="25000"/>
                  </a:schemeClr>
                </a:solidFill>
                <a:latin typeface="Calibri" pitchFamily="34" charset="0"/>
                <a:cs typeface="Calibri" pitchFamily="34" charset="0"/>
              </a:rPr>
              <a:t>Thaer</a:t>
            </a:r>
            <a:r>
              <a:rPr lang="de-DE" sz="1400" dirty="0" smtClean="0">
                <a:solidFill>
                  <a:schemeClr val="tx1">
                    <a:lumMod val="75000"/>
                    <a:lumOff val="25000"/>
                  </a:schemeClr>
                </a:solidFill>
                <a:latin typeface="Calibri" pitchFamily="34" charset="0"/>
                <a:cs typeface="Calibri" pitchFamily="34" charset="0"/>
              </a:rPr>
              <a:t>-Institut für Agrar- und Gartenbauwissenschaften</a:t>
            </a:r>
          </a:p>
          <a:p>
            <a:pPr>
              <a:spcBef>
                <a:spcPts val="0"/>
              </a:spcBef>
            </a:pPr>
            <a:r>
              <a:rPr lang="de-DE" sz="1400" dirty="0" smtClean="0">
                <a:solidFill>
                  <a:schemeClr val="tx1">
                    <a:lumMod val="75000"/>
                    <a:lumOff val="25000"/>
                  </a:schemeClr>
                </a:solidFill>
                <a:latin typeface="Calibri" pitchFamily="34" charset="0"/>
                <a:cs typeface="Calibri" pitchFamily="34" charset="0"/>
              </a:rPr>
              <a:t>Lehr- und Forschungsgebiet Beratung und Kommunikation</a:t>
            </a:r>
          </a:p>
          <a:p>
            <a:pPr>
              <a:spcBef>
                <a:spcPts val="0"/>
              </a:spcBef>
              <a:spcAft>
                <a:spcPts val="600"/>
              </a:spcAft>
            </a:pPr>
            <a:endParaRPr lang="de-DE" sz="1400" dirty="0" smtClean="0">
              <a:solidFill>
                <a:schemeClr val="tx1">
                  <a:lumMod val="75000"/>
                  <a:lumOff val="25000"/>
                </a:schemeClr>
              </a:solidFill>
              <a:latin typeface="Calibri" pitchFamily="34" charset="0"/>
              <a:cs typeface="Calibri" pitchFamily="34" charset="0"/>
            </a:endParaRPr>
          </a:p>
          <a:p>
            <a:pPr>
              <a:spcBef>
                <a:spcPts val="0"/>
              </a:spcBef>
              <a:spcAft>
                <a:spcPts val="600"/>
              </a:spcAft>
            </a:pPr>
            <a:r>
              <a:rPr lang="de-DE" sz="1400" b="1" dirty="0" smtClean="0">
                <a:solidFill>
                  <a:schemeClr val="tx1">
                    <a:lumMod val="75000"/>
                    <a:lumOff val="25000"/>
                  </a:schemeClr>
                </a:solidFill>
                <a:latin typeface="Calibri" pitchFamily="34" charset="0"/>
                <a:cs typeface="Calibri" pitchFamily="34" charset="0"/>
              </a:rPr>
              <a:t>Dr. Thomas </a:t>
            </a:r>
            <a:r>
              <a:rPr lang="de-DE" sz="1400" b="1" dirty="0" err="1" smtClean="0">
                <a:solidFill>
                  <a:schemeClr val="tx1">
                    <a:lumMod val="75000"/>
                    <a:lumOff val="25000"/>
                  </a:schemeClr>
                </a:solidFill>
                <a:latin typeface="Calibri" pitchFamily="34" charset="0"/>
                <a:cs typeface="Calibri" pitchFamily="34" charset="0"/>
              </a:rPr>
              <a:t>Aenis</a:t>
            </a:r>
            <a:endParaRPr lang="de-DE" sz="1400" b="1" dirty="0" smtClean="0">
              <a:solidFill>
                <a:schemeClr val="tx1">
                  <a:lumMod val="75000"/>
                  <a:lumOff val="25000"/>
                </a:schemeClr>
              </a:solidFill>
              <a:latin typeface="Calibri" pitchFamily="34" charset="0"/>
              <a:cs typeface="Calibri" pitchFamily="34" charset="0"/>
            </a:endParaRPr>
          </a:p>
          <a:p>
            <a:pPr>
              <a:spcBef>
                <a:spcPts val="0"/>
              </a:spcBef>
              <a:spcAft>
                <a:spcPts val="600"/>
              </a:spcAft>
            </a:pPr>
            <a:r>
              <a:rPr lang="de-DE" sz="1400" b="1" dirty="0" smtClean="0">
                <a:solidFill>
                  <a:schemeClr val="tx1">
                    <a:lumMod val="75000"/>
                    <a:lumOff val="25000"/>
                  </a:schemeClr>
                </a:solidFill>
                <a:latin typeface="Calibri" pitchFamily="34" charset="0"/>
                <a:cs typeface="Calibri" pitchFamily="34" charset="0"/>
              </a:rPr>
              <a:t>Dr. Simona </a:t>
            </a:r>
            <a:r>
              <a:rPr lang="de-DE" sz="1400" b="1" dirty="0" err="1" smtClean="0">
                <a:solidFill>
                  <a:schemeClr val="tx1">
                    <a:lumMod val="75000"/>
                    <a:lumOff val="25000"/>
                  </a:schemeClr>
                </a:solidFill>
                <a:latin typeface="Calibri" pitchFamily="34" charset="0"/>
                <a:cs typeface="Calibri" pitchFamily="34" charset="0"/>
              </a:rPr>
              <a:t>Menardo</a:t>
            </a:r>
            <a:endParaRPr lang="de-DE" sz="1400" b="1" dirty="0" smtClean="0">
              <a:solidFill>
                <a:schemeClr val="tx1">
                  <a:lumMod val="75000"/>
                  <a:lumOff val="25000"/>
                </a:schemeClr>
              </a:solidFill>
              <a:latin typeface="Calibri" pitchFamily="34" charset="0"/>
              <a:cs typeface="Calibri" pitchFamily="34" charset="0"/>
            </a:endParaRPr>
          </a:p>
          <a:p>
            <a:pPr>
              <a:spcBef>
                <a:spcPts val="0"/>
              </a:spcBef>
              <a:spcAft>
                <a:spcPts val="600"/>
              </a:spcAft>
            </a:pPr>
            <a:r>
              <a:rPr lang="de-DE" sz="1400" b="1" dirty="0" smtClean="0">
                <a:solidFill>
                  <a:schemeClr val="tx1">
                    <a:lumMod val="75000"/>
                    <a:lumOff val="25000"/>
                  </a:schemeClr>
                </a:solidFill>
                <a:latin typeface="Calibri" pitchFamily="34" charset="0"/>
                <a:cs typeface="Calibri" pitchFamily="34" charset="0"/>
              </a:rPr>
              <a:t>Marlies Laser</a:t>
            </a:r>
          </a:p>
          <a:p>
            <a:pPr>
              <a:spcBef>
                <a:spcPts val="0"/>
              </a:spcBef>
            </a:pPr>
            <a:endParaRPr lang="de-DE" sz="1400" dirty="0" smtClean="0">
              <a:solidFill>
                <a:schemeClr val="tx1">
                  <a:lumMod val="75000"/>
                  <a:lumOff val="25000"/>
                </a:schemeClr>
              </a:solidFill>
              <a:latin typeface="Calibri" pitchFamily="34" charset="0"/>
              <a:cs typeface="Calibri" pitchFamily="34" charset="0"/>
            </a:endParaRPr>
          </a:p>
          <a:p>
            <a:r>
              <a:rPr lang="de-DE" sz="1400" b="1" dirty="0" smtClean="0">
                <a:solidFill>
                  <a:schemeClr val="tx1">
                    <a:lumMod val="75000"/>
                    <a:lumOff val="25000"/>
                  </a:schemeClr>
                </a:solidFill>
                <a:latin typeface="Calibri" pitchFamily="34" charset="0"/>
                <a:cs typeface="Calibri" pitchFamily="34" charset="0"/>
              </a:rPr>
              <a:t> </a:t>
            </a:r>
            <a:endParaRPr lang="de-DE" sz="1200" b="1" dirty="0" smtClean="0">
              <a:solidFill>
                <a:schemeClr val="tx1">
                  <a:lumMod val="75000"/>
                  <a:lumOff val="25000"/>
                </a:schemeClr>
              </a:solidFill>
              <a:latin typeface="Calibri" pitchFamily="34" charset="0"/>
              <a:cs typeface="Calibri" pitchFamily="34" charset="0"/>
            </a:endParaRPr>
          </a:p>
          <a:p>
            <a:r>
              <a:rPr lang="de-DE" sz="1200" dirty="0" smtClean="0">
                <a:solidFill>
                  <a:schemeClr val="tx1">
                    <a:lumMod val="75000"/>
                    <a:lumOff val="25000"/>
                  </a:schemeClr>
                </a:solidFill>
                <a:latin typeface="Calibri" pitchFamily="34" charset="0"/>
                <a:cs typeface="Calibri" pitchFamily="34" charset="0"/>
              </a:rPr>
              <a:t> </a:t>
            </a:r>
            <a:endParaRPr lang="de-DE" sz="1200" dirty="0">
              <a:solidFill>
                <a:schemeClr val="tx1">
                  <a:lumMod val="75000"/>
                  <a:lumOff val="25000"/>
                </a:schemeClr>
              </a:solidFill>
              <a:latin typeface="Calibri" pitchFamily="34" charset="0"/>
              <a:cs typeface="Calibri" pitchFamily="34" charset="0"/>
            </a:endParaRPr>
          </a:p>
        </p:txBody>
      </p:sp>
      <p:sp>
        <p:nvSpPr>
          <p:cNvPr id="9" name="Rechteck 8"/>
          <p:cNvSpPr/>
          <p:nvPr/>
        </p:nvSpPr>
        <p:spPr>
          <a:xfrm>
            <a:off x="6205829" y="3293805"/>
            <a:ext cx="2699791" cy="1600438"/>
          </a:xfrm>
          <a:prstGeom prst="rect">
            <a:avLst/>
          </a:prstGeom>
        </p:spPr>
        <p:txBody>
          <a:bodyPr wrap="square">
            <a:spAutoFit/>
          </a:bodyPr>
          <a:lstStyle/>
          <a:p>
            <a:pPr lvl="0"/>
            <a:r>
              <a:rPr lang="de-DE" sz="1400" dirty="0" smtClean="0">
                <a:solidFill>
                  <a:prstClr val="black"/>
                </a:solidFill>
              </a:rPr>
              <a:t>„Berufliche </a:t>
            </a:r>
            <a:r>
              <a:rPr lang="de-DE" sz="1400" dirty="0">
                <a:solidFill>
                  <a:prstClr val="black"/>
                </a:solidFill>
              </a:rPr>
              <a:t>Bildung zur Klimaangepassten </a:t>
            </a:r>
            <a:r>
              <a:rPr lang="de-DE" sz="1400" dirty="0" smtClean="0">
                <a:solidFill>
                  <a:prstClr val="black"/>
                </a:solidFill>
              </a:rPr>
              <a:t>Grünflächenpflege“</a:t>
            </a:r>
            <a:endParaRPr lang="de-DE" sz="1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smtClean="0">
                <a:ln>
                  <a:noFill/>
                </a:ln>
                <a:solidFill>
                  <a:prstClr val="black"/>
                </a:solidFill>
                <a:effectLst/>
                <a:uLnTx/>
                <a:uFillTx/>
                <a:latin typeface="Perpetua"/>
                <a:ea typeface="+mn-ea"/>
                <a:cs typeface="+mn-cs"/>
              </a:rPr>
              <a:t>Ein Projekt der Deutschen Anpassungsstrategie an den Klimawandel</a:t>
            </a:r>
            <a:br>
              <a:rPr kumimoji="0" lang="de-DE" sz="1400" b="0" i="0" u="none" strike="noStrike" kern="1200" cap="none" spc="0" normalizeH="0" baseline="0" noProof="0" dirty="0" smtClean="0">
                <a:ln>
                  <a:noFill/>
                </a:ln>
                <a:solidFill>
                  <a:prstClr val="black"/>
                </a:solidFill>
                <a:effectLst/>
                <a:uLnTx/>
                <a:uFillTx/>
                <a:latin typeface="Perpetua"/>
                <a:ea typeface="+mn-ea"/>
                <a:cs typeface="+mn-cs"/>
              </a:rPr>
            </a:br>
            <a:r>
              <a:rPr kumimoji="0" lang="de-DE" sz="1400" b="0" i="0" u="none" strike="noStrike" kern="1200" cap="none" spc="0" normalizeH="0" baseline="0" noProof="0" dirty="0" smtClean="0">
                <a:ln>
                  <a:noFill/>
                </a:ln>
                <a:solidFill>
                  <a:prstClr val="black"/>
                </a:solidFill>
                <a:effectLst/>
                <a:uLnTx/>
                <a:uFillTx/>
                <a:latin typeface="Perpetua"/>
                <a:ea typeface="+mn-ea"/>
                <a:cs typeface="+mn-cs"/>
              </a:rPr>
              <a:t>Laufzeit: </a:t>
            </a:r>
            <a:br>
              <a:rPr kumimoji="0" lang="de-DE" sz="1400" b="0" i="0" u="none" strike="noStrike" kern="1200" cap="none" spc="0" normalizeH="0" baseline="0" noProof="0" dirty="0" smtClean="0">
                <a:ln>
                  <a:noFill/>
                </a:ln>
                <a:solidFill>
                  <a:prstClr val="black"/>
                </a:solidFill>
                <a:effectLst/>
                <a:uLnTx/>
                <a:uFillTx/>
                <a:latin typeface="Perpetua"/>
                <a:ea typeface="+mn-ea"/>
                <a:cs typeface="+mn-cs"/>
              </a:rPr>
            </a:br>
            <a:r>
              <a:rPr kumimoji="0" lang="de-DE" sz="1400" b="0" i="0" u="none" strike="noStrike" kern="1200" cap="none" spc="0" normalizeH="0" baseline="0" noProof="0" dirty="0" smtClean="0">
                <a:ln>
                  <a:noFill/>
                </a:ln>
                <a:solidFill>
                  <a:prstClr val="black"/>
                </a:solidFill>
                <a:effectLst/>
                <a:uLnTx/>
                <a:uFillTx/>
                <a:latin typeface="Perpetua"/>
                <a:ea typeface="+mn-ea"/>
                <a:cs typeface="+mn-cs"/>
              </a:rPr>
              <a:t>11/2017 – 12/2019</a:t>
            </a:r>
            <a:endParaRPr kumimoji="0" lang="de-DE" sz="1400" b="0" i="0" u="none" strike="noStrike" kern="1200" cap="none" spc="0" normalizeH="0" baseline="0" noProof="0" dirty="0">
              <a:ln>
                <a:noFill/>
              </a:ln>
              <a:solidFill>
                <a:prstClr val="black"/>
              </a:solidFill>
              <a:effectLst/>
              <a:uLnTx/>
              <a:uFillTx/>
              <a:latin typeface="Perpetua"/>
              <a:ea typeface="+mn-ea"/>
              <a:cs typeface="+mn-cs"/>
            </a:endParaRPr>
          </a:p>
        </p:txBody>
      </p:sp>
      <p:pic>
        <p:nvPicPr>
          <p:cNvPr id="10" name="Grafik 9">
            <a:extLst>
              <a:ext uri="{FF2B5EF4-FFF2-40B4-BE49-F238E27FC236}">
                <a16:creationId xmlns:a16="http://schemas.microsoft.com/office/drawing/2014/main" id="{D812AF11-DCD8-4E4C-86F0-7DBBE33090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5828" y="4800600"/>
            <a:ext cx="2182595" cy="1619787"/>
          </a:xfrm>
          <a:prstGeom prst="rect">
            <a:avLst/>
          </a:prstGeom>
        </p:spPr>
      </p:pic>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6601" y="6281023"/>
            <a:ext cx="1517653" cy="426840"/>
          </a:xfrm>
          <a:prstGeom prst="rect">
            <a:avLst/>
          </a:prstGeom>
        </p:spPr>
      </p:pic>
    </p:spTree>
    <p:extLst>
      <p:ext uri="{BB962C8B-B14F-4D97-AF65-F5344CB8AC3E}">
        <p14:creationId xmlns:p14="http://schemas.microsoft.com/office/powerpoint/2010/main" val="2279834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Ursache des Klimawandels</a:t>
            </a:r>
            <a:endParaRPr lang="de-DE" sz="29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72816"/>
            <a:ext cx="2574613" cy="154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245" y="1772816"/>
            <a:ext cx="2624364" cy="154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302749"/>
            <a:ext cx="2624364" cy="154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1282" y="3315096"/>
            <a:ext cx="2624364" cy="154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4327" y="4833092"/>
            <a:ext cx="2624364"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8691" y="4845029"/>
            <a:ext cx="2624364"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211170" y="6267550"/>
            <a:ext cx="8712968" cy="307777"/>
          </a:xfrm>
          <a:prstGeom prst="rect">
            <a:avLst/>
          </a:prstGeom>
        </p:spPr>
        <p:txBody>
          <a:bodyPr wrap="square">
            <a:spAutoFit/>
          </a:bodyPr>
          <a:lstStyle/>
          <a:p>
            <a:r>
              <a:rPr lang="de-DE" sz="1400" dirty="0"/>
              <a:t>Bildquellen: 1)  scinexx.de, 2) t-online.de, 3) regenwald.org, 4) handelsblatt.com, 5) tagesschau.de, 6) maz-online.de</a:t>
            </a:r>
          </a:p>
        </p:txBody>
      </p:sp>
    </p:spTree>
    <p:extLst>
      <p:ext uri="{BB962C8B-B14F-4D97-AF65-F5344CB8AC3E}">
        <p14:creationId xmlns:p14="http://schemas.microsoft.com/office/powerpoint/2010/main" val="3975476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Folgen des </a:t>
            </a:r>
            <a:br>
              <a:rPr lang="de-DE" sz="2900" b="1" dirty="0" smtClean="0"/>
            </a:br>
            <a:r>
              <a:rPr lang="de-DE" sz="2900" b="1" dirty="0" smtClean="0"/>
              <a:t>Klimawandels</a:t>
            </a:r>
            <a:endParaRPr lang="de-DE" sz="2900" b="1"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844051"/>
            <a:ext cx="236862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278" y="1839134"/>
            <a:ext cx="2346837"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3356218"/>
            <a:ext cx="2368621" cy="151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4277" y="3356218"/>
            <a:ext cx="2346838" cy="150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655" y="4869158"/>
            <a:ext cx="2367413" cy="151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4652" y="4864241"/>
            <a:ext cx="2356463" cy="151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9"/>
          <p:cNvSpPr/>
          <p:nvPr/>
        </p:nvSpPr>
        <p:spPr>
          <a:xfrm>
            <a:off x="6372200" y="2894554"/>
            <a:ext cx="2592288" cy="1600438"/>
          </a:xfrm>
          <a:prstGeom prst="rect">
            <a:avLst/>
          </a:prstGeom>
        </p:spPr>
        <p:txBody>
          <a:bodyPr wrap="square">
            <a:spAutoFit/>
          </a:bodyPr>
          <a:lstStyle/>
          <a:p>
            <a:r>
              <a:rPr lang="de-DE" sz="1400" dirty="0"/>
              <a:t>Bildquellen: </a:t>
            </a:r>
            <a:endParaRPr lang="de-DE" sz="1400" dirty="0" smtClean="0"/>
          </a:p>
          <a:p>
            <a:pPr marL="182563" indent="-182563"/>
            <a:r>
              <a:rPr lang="de-DE" sz="1400" dirty="0" smtClean="0"/>
              <a:t>1)  in-australien.com/klima_10968</a:t>
            </a:r>
            <a:r>
              <a:rPr lang="de-DE" sz="1400" dirty="0"/>
              <a:t>, </a:t>
            </a:r>
            <a:endParaRPr lang="de-DE" sz="1400" dirty="0" smtClean="0"/>
          </a:p>
          <a:p>
            <a:pPr marL="182563" indent="-182563"/>
            <a:r>
              <a:rPr lang="de-DE" sz="1400" dirty="0" smtClean="0"/>
              <a:t>2</a:t>
            </a:r>
            <a:r>
              <a:rPr lang="de-DE" sz="1400" dirty="0"/>
              <a:t>) der-farang.com, </a:t>
            </a:r>
            <a:endParaRPr lang="de-DE" sz="1400" dirty="0" smtClean="0"/>
          </a:p>
          <a:p>
            <a:pPr marL="182563" indent="-182563"/>
            <a:r>
              <a:rPr lang="de-DE" sz="1400" dirty="0" smtClean="0"/>
              <a:t>3</a:t>
            </a:r>
            <a:r>
              <a:rPr lang="de-DE" sz="1400" dirty="0"/>
              <a:t>) haufe.de, </a:t>
            </a:r>
            <a:endParaRPr lang="de-DE" sz="1400" dirty="0" smtClean="0"/>
          </a:p>
          <a:p>
            <a:pPr marL="182563" indent="-182563"/>
            <a:r>
              <a:rPr lang="de-DE" sz="1400" dirty="0" smtClean="0"/>
              <a:t>4</a:t>
            </a:r>
            <a:r>
              <a:rPr lang="de-DE" sz="1400" dirty="0"/>
              <a:t>) wikipedia.org, </a:t>
            </a:r>
            <a:endParaRPr lang="de-DE" sz="1400" dirty="0" smtClean="0"/>
          </a:p>
          <a:p>
            <a:pPr marL="182563" indent="-182563"/>
            <a:r>
              <a:rPr lang="de-DE" sz="1400" dirty="0" smtClean="0"/>
              <a:t>5</a:t>
            </a:r>
            <a:r>
              <a:rPr lang="de-DE" sz="1400" dirty="0"/>
              <a:t>) deutschlandfunk.de, </a:t>
            </a:r>
            <a:endParaRPr lang="de-DE" sz="1400" dirty="0" smtClean="0"/>
          </a:p>
          <a:p>
            <a:pPr marL="182563" indent="-182563"/>
            <a:r>
              <a:rPr lang="de-DE" sz="1400" dirty="0" smtClean="0"/>
              <a:t>6</a:t>
            </a:r>
            <a:r>
              <a:rPr lang="de-DE" sz="1400" dirty="0"/>
              <a:t>) arctic-dreams.com</a:t>
            </a:r>
          </a:p>
        </p:txBody>
      </p:sp>
    </p:spTree>
    <p:extLst>
      <p:ext uri="{BB962C8B-B14F-4D97-AF65-F5344CB8AC3E}">
        <p14:creationId xmlns:p14="http://schemas.microsoft.com/office/powerpoint/2010/main" val="2192964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Video: Klimaschutz</a:t>
            </a:r>
            <a:endParaRPr lang="de-DE" sz="2900" b="1" dirty="0"/>
          </a:p>
        </p:txBody>
      </p:sp>
      <p:pic>
        <p:nvPicPr>
          <p:cNvPr id="2" name="Grafik 1"/>
          <p:cNvPicPr>
            <a:picLocks noChangeAspect="1"/>
          </p:cNvPicPr>
          <p:nvPr/>
        </p:nvPicPr>
        <p:blipFill rotWithShape="1">
          <a:blip r:embed="rId3" cstate="print"/>
          <a:srcRect t="5939" b="12790"/>
          <a:stretch/>
        </p:blipFill>
        <p:spPr>
          <a:xfrm>
            <a:off x="251520" y="2060848"/>
            <a:ext cx="8647588" cy="4392488"/>
          </a:xfrm>
          <a:prstGeom prst="rect">
            <a:avLst/>
          </a:prstGeom>
        </p:spPr>
      </p:pic>
    </p:spTree>
    <p:extLst>
      <p:ext uri="{BB962C8B-B14F-4D97-AF65-F5344CB8AC3E}">
        <p14:creationId xmlns:p14="http://schemas.microsoft.com/office/powerpoint/2010/main" val="392828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Leitfrage</a:t>
            </a:r>
            <a:br>
              <a:rPr lang="de-DE" sz="2900" b="1" dirty="0" smtClean="0"/>
            </a:br>
            <a:endParaRPr lang="de-DE" sz="2900" b="1" dirty="0"/>
          </a:p>
        </p:txBody>
      </p:sp>
      <p:sp>
        <p:nvSpPr>
          <p:cNvPr id="5" name="Inhaltsplatzhalter 2"/>
          <p:cNvSpPr txBox="1">
            <a:spLocks/>
          </p:cNvSpPr>
          <p:nvPr/>
        </p:nvSpPr>
        <p:spPr>
          <a:xfrm>
            <a:off x="539552" y="1916832"/>
            <a:ext cx="7772400" cy="4752528"/>
          </a:xfrm>
          <a:prstGeom prst="rect">
            <a:avLst/>
          </a:prstGeom>
        </p:spPr>
        <p:txBody>
          <a:bodyPr anchor="t" anchorCtr="0">
            <a:noAutofit/>
          </a:bodyPr>
          <a:lstStyle/>
          <a:p>
            <a:r>
              <a:rPr lang="de-DE" sz="3200" b="1" dirty="0"/>
              <a:t>Was kann ich </a:t>
            </a:r>
            <a:r>
              <a:rPr lang="de-DE" sz="3200" b="1" dirty="0" smtClean="0"/>
              <a:t>zum Klimaschutz beitragen?</a:t>
            </a:r>
            <a:endParaRPr lang="de-DE" sz="3200" b="1" dirty="0"/>
          </a:p>
          <a:p>
            <a:endParaRPr lang="it-IT" sz="3200" dirty="0" smtClean="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47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Klimaschutz:</a:t>
            </a:r>
            <a:br>
              <a:rPr lang="de-DE" sz="2900" b="1" dirty="0" smtClean="0"/>
            </a:br>
            <a:r>
              <a:rPr lang="de-DE" sz="2900" b="1" dirty="0" smtClean="0"/>
              <a:t>Was kann ich machen?</a:t>
            </a:r>
            <a:endParaRPr lang="de-DE" sz="2900" b="1" dirty="0"/>
          </a:p>
        </p:txBody>
      </p:sp>
      <p:sp>
        <p:nvSpPr>
          <p:cNvPr id="5" name="Inhaltsplatzhalter 2"/>
          <p:cNvSpPr txBox="1">
            <a:spLocks/>
          </p:cNvSpPr>
          <p:nvPr/>
        </p:nvSpPr>
        <p:spPr>
          <a:xfrm>
            <a:off x="539552" y="1916832"/>
            <a:ext cx="7772400" cy="4752528"/>
          </a:xfrm>
          <a:prstGeom prst="rect">
            <a:avLst/>
          </a:prstGeom>
        </p:spPr>
        <p:txBody>
          <a:bodyPr anchor="t" anchorCtr="0">
            <a:noAutofit/>
          </a:bodyPr>
          <a:lstStyle/>
          <a:p>
            <a:pPr marL="342900" indent="-342900">
              <a:buFont typeface="Wingdings" panose="05000000000000000000" pitchFamily="2" charset="2"/>
              <a:buChar char="Ø"/>
            </a:pPr>
            <a:r>
              <a:rPr lang="it-IT" sz="2000" dirty="0" err="1" smtClean="0">
                <a:latin typeface="Calibri" panose="020F0502020204030204" pitchFamily="34" charset="0"/>
                <a:cs typeface="Calibri" panose="020F0502020204030204" pitchFamily="34" charset="0"/>
              </a:rPr>
              <a:t>Verpackungen</a:t>
            </a:r>
            <a:r>
              <a:rPr lang="it-IT" sz="2000" dirty="0" smtClean="0">
                <a:latin typeface="Calibri" panose="020F0502020204030204" pitchFamily="34" charset="0"/>
                <a:cs typeface="Calibri" panose="020F0502020204030204" pitchFamily="34" charset="0"/>
              </a:rPr>
              <a:t> und </a:t>
            </a:r>
            <a:r>
              <a:rPr lang="it-IT" sz="2000" dirty="0" err="1" smtClean="0">
                <a:latin typeface="Calibri" panose="020F0502020204030204" pitchFamily="34" charset="0"/>
                <a:cs typeface="Calibri" panose="020F0502020204030204" pitchFamily="34" charset="0"/>
              </a:rPr>
              <a:t>Plastiktüten</a:t>
            </a:r>
            <a:endParaRPr lang="it-IT"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it-IT" sz="2000" dirty="0" err="1" smtClean="0">
                <a:latin typeface="Calibri" panose="020F0502020204030204" pitchFamily="34" charset="0"/>
                <a:cs typeface="Calibri" panose="020F0502020204030204" pitchFamily="34" charset="0"/>
              </a:rPr>
              <a:t>Kochen</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mit</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Deckel</a:t>
            </a:r>
            <a:endParaRPr lang="it-IT"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it-IT" sz="2000" dirty="0" err="1" smtClean="0">
                <a:latin typeface="Calibri" panose="020F0502020204030204" pitchFamily="34" charset="0"/>
                <a:cs typeface="Calibri" panose="020F0502020204030204" pitchFamily="34" charset="0"/>
              </a:rPr>
              <a:t>Bibliothek</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statt</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Buchhandel</a:t>
            </a:r>
            <a:endParaRPr lang="it-IT"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it-IT" sz="2000" dirty="0" err="1" smtClean="0">
                <a:latin typeface="Calibri" panose="020F0502020204030204" pitchFamily="34" charset="0"/>
                <a:cs typeface="Calibri" panose="020F0502020204030204" pitchFamily="34" charset="0"/>
              </a:rPr>
              <a:t>Frische</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Luft</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statt</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Fitnessstudio</a:t>
            </a:r>
            <a:endParaRPr lang="it-IT"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it-IT" sz="2000" dirty="0" err="1" smtClean="0">
                <a:latin typeface="Calibri" panose="020F0502020204030204" pitchFamily="34" charset="0"/>
                <a:cs typeface="Calibri" panose="020F0502020204030204" pitchFamily="34" charset="0"/>
              </a:rPr>
              <a:t>Schnellkochtopf</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kochen</a:t>
            </a:r>
            <a:endParaRPr lang="it-IT"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it-IT" sz="2000" dirty="0" err="1" smtClean="0">
                <a:latin typeface="Calibri" panose="020F0502020204030204" pitchFamily="34" charset="0"/>
                <a:cs typeface="Calibri" panose="020F0502020204030204" pitchFamily="34" charset="0"/>
              </a:rPr>
              <a:t>Saisonales</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Obst</a:t>
            </a:r>
            <a:r>
              <a:rPr lang="it-IT" sz="2000" dirty="0" smtClean="0">
                <a:latin typeface="Calibri" panose="020F0502020204030204" pitchFamily="34" charset="0"/>
                <a:cs typeface="Calibri" panose="020F0502020204030204" pitchFamily="34" charset="0"/>
              </a:rPr>
              <a:t> und </a:t>
            </a:r>
            <a:r>
              <a:rPr lang="it-IT" sz="2000" dirty="0" err="1" smtClean="0">
                <a:latin typeface="Calibri" panose="020F0502020204030204" pitchFamily="34" charset="0"/>
                <a:cs typeface="Calibri" panose="020F0502020204030204" pitchFamily="34" charset="0"/>
              </a:rPr>
              <a:t>Gemüse</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kaufen</a:t>
            </a:r>
            <a:endParaRPr lang="it-IT"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it-IT" sz="2000" dirty="0" err="1" smtClean="0">
                <a:latin typeface="Calibri" panose="020F0502020204030204" pitchFamily="34" charset="0"/>
                <a:cs typeface="Calibri" panose="020F0502020204030204" pitchFamily="34" charset="0"/>
              </a:rPr>
              <a:t>Öl</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oder</a:t>
            </a:r>
            <a:r>
              <a:rPr lang="it-IT" sz="2000" dirty="0" smtClean="0">
                <a:latin typeface="Calibri" panose="020F0502020204030204" pitchFamily="34" charset="0"/>
                <a:cs typeface="Calibri" panose="020F0502020204030204" pitchFamily="34" charset="0"/>
              </a:rPr>
              <a:t> Margarine </a:t>
            </a:r>
            <a:r>
              <a:rPr lang="it-IT" sz="2000" dirty="0" err="1" smtClean="0">
                <a:latin typeface="Calibri" panose="020F0502020204030204" pitchFamily="34" charset="0"/>
                <a:cs typeface="Calibri" panose="020F0502020204030204" pitchFamily="34" charset="0"/>
              </a:rPr>
              <a:t>statt</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Butter</a:t>
            </a:r>
            <a:endParaRPr lang="it-IT"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it-IT" sz="2000" dirty="0" err="1" smtClean="0">
                <a:latin typeface="Calibri" panose="020F0502020204030204" pitchFamily="34" charset="0"/>
                <a:cs typeface="Calibri" panose="020F0502020204030204" pitchFamily="34" charset="0"/>
              </a:rPr>
              <a:t>Fleischkonsum</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reduzieren</a:t>
            </a:r>
            <a:endParaRPr lang="it-IT"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it-IT" sz="2000" dirty="0" err="1" smtClean="0">
                <a:latin typeface="Calibri" panose="020F0502020204030204" pitchFamily="34" charset="0"/>
                <a:cs typeface="Calibri" panose="020F0502020204030204" pitchFamily="34" charset="0"/>
              </a:rPr>
              <a:t>Papierverbrauch</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reduzieren</a:t>
            </a:r>
            <a:r>
              <a:rPr lang="it-IT" sz="2000" dirty="0" smtClean="0">
                <a:latin typeface="Calibri" panose="020F0502020204030204" pitchFamily="34" charset="0"/>
                <a:cs typeface="Calibri" panose="020F0502020204030204" pitchFamily="34" charset="0"/>
              </a:rPr>
              <a:t> und </a:t>
            </a:r>
            <a:r>
              <a:rPr lang="it-IT" sz="2000" dirty="0" err="1" smtClean="0">
                <a:latin typeface="Calibri" panose="020F0502020204030204" pitchFamily="34" charset="0"/>
                <a:cs typeface="Calibri" panose="020F0502020204030204" pitchFamily="34" charset="0"/>
              </a:rPr>
              <a:t>Recyclingpapier</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verwenden</a:t>
            </a:r>
            <a:endParaRPr lang="it-IT"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it-IT" sz="2000" dirty="0" err="1" smtClean="0">
                <a:latin typeface="Calibri" panose="020F0502020204030204" pitchFamily="34" charset="0"/>
                <a:cs typeface="Calibri" panose="020F0502020204030204" pitchFamily="34" charset="0"/>
              </a:rPr>
              <a:t>Leitungswasser</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statt</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Plastikflaschen</a:t>
            </a:r>
            <a:endParaRPr lang="it-IT"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it-IT" sz="2000" dirty="0" err="1" smtClean="0">
                <a:latin typeface="Calibri" panose="020F0502020204030204" pitchFamily="34" charset="0"/>
                <a:cs typeface="Calibri" panose="020F0502020204030204" pitchFamily="34" charset="0"/>
              </a:rPr>
              <a:t>Nicht</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Handy</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oder</a:t>
            </a:r>
            <a:r>
              <a:rPr lang="it-IT" sz="2000" dirty="0" smtClean="0">
                <a:latin typeface="Calibri" panose="020F0502020204030204" pitchFamily="34" charset="0"/>
                <a:cs typeface="Calibri" panose="020F0502020204030204" pitchFamily="34" charset="0"/>
              </a:rPr>
              <a:t> Laptop alle 2 </a:t>
            </a:r>
            <a:r>
              <a:rPr lang="it-IT" sz="2000" dirty="0" err="1" smtClean="0">
                <a:latin typeface="Calibri" panose="020F0502020204030204" pitchFamily="34" charset="0"/>
                <a:cs typeface="Calibri" panose="020F0502020204030204" pitchFamily="34" charset="0"/>
              </a:rPr>
              <a:t>Jahre</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neu</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kaufen</a:t>
            </a:r>
            <a:endParaRPr lang="it-IT"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it-IT" sz="2000" dirty="0" err="1" smtClean="0">
                <a:latin typeface="Calibri" panose="020F0502020204030204" pitchFamily="34" charset="0"/>
                <a:cs typeface="Calibri" panose="020F0502020204030204" pitchFamily="34" charset="0"/>
              </a:rPr>
              <a:t>Licht</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ausschalten</a:t>
            </a:r>
            <a:endParaRPr lang="it-IT"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it-IT" sz="2000" dirty="0" err="1" smtClean="0">
                <a:latin typeface="Calibri" panose="020F0502020204030204" pitchFamily="34" charset="0"/>
                <a:cs typeface="Calibri" panose="020F0502020204030204" pitchFamily="34" charset="0"/>
              </a:rPr>
              <a:t>Heizung</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reduzieren</a:t>
            </a:r>
            <a:r>
              <a:rPr lang="it-IT" sz="2000" dirty="0" smtClean="0">
                <a:latin typeface="Calibri" panose="020F0502020204030204" pitchFamily="34" charset="0"/>
                <a:cs typeface="Calibri" panose="020F0502020204030204" pitchFamily="34" charset="0"/>
              </a:rPr>
              <a:t> maximal 20°C </a:t>
            </a:r>
            <a:r>
              <a:rPr lang="it-IT" sz="2000" dirty="0" err="1" smtClean="0">
                <a:latin typeface="Calibri" panose="020F0502020204030204" pitchFamily="34" charset="0"/>
                <a:cs typeface="Calibri" panose="020F0502020204030204" pitchFamily="34" charset="0"/>
              </a:rPr>
              <a:t>am</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Tag</a:t>
            </a:r>
            <a:r>
              <a:rPr lang="it-IT" sz="2000" dirty="0" smtClean="0">
                <a:latin typeface="Calibri" panose="020F0502020204030204" pitchFamily="34" charset="0"/>
                <a:cs typeface="Calibri" panose="020F0502020204030204" pitchFamily="34" charset="0"/>
              </a:rPr>
              <a:t> und 18°C in </a:t>
            </a:r>
            <a:r>
              <a:rPr lang="it-IT" sz="2000" dirty="0" err="1" smtClean="0">
                <a:latin typeface="Calibri" panose="020F0502020204030204" pitchFamily="34" charset="0"/>
                <a:cs typeface="Calibri" panose="020F0502020204030204" pitchFamily="34" charset="0"/>
              </a:rPr>
              <a:t>der</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Nacht</a:t>
            </a:r>
            <a:endParaRPr lang="it-IT"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Bahn</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oder</a:t>
            </a:r>
            <a:r>
              <a:rPr lang="it-IT" sz="2000" dirty="0" smtClean="0">
                <a:latin typeface="Calibri" panose="020F0502020204030204" pitchFamily="34" charset="0"/>
                <a:cs typeface="Calibri" panose="020F0502020204030204" pitchFamily="34" charset="0"/>
              </a:rPr>
              <a:t> Bus </a:t>
            </a:r>
            <a:r>
              <a:rPr lang="it-IT" sz="2000" dirty="0" err="1" smtClean="0">
                <a:latin typeface="Calibri" panose="020F0502020204030204" pitchFamily="34" charset="0"/>
                <a:cs typeface="Calibri" panose="020F0502020204030204" pitchFamily="34" charset="0"/>
              </a:rPr>
              <a:t>statt</a:t>
            </a:r>
            <a:r>
              <a:rPr lang="it-IT" sz="2000" dirty="0" smtClean="0">
                <a:latin typeface="Calibri" panose="020F0502020204030204" pitchFamily="34" charset="0"/>
                <a:cs typeface="Calibri" panose="020F0502020204030204" pitchFamily="34" charset="0"/>
              </a:rPr>
              <a:t> Auto </a:t>
            </a:r>
            <a:r>
              <a:rPr lang="it-IT" sz="2000" dirty="0" err="1" smtClean="0">
                <a:latin typeface="Calibri" panose="020F0502020204030204" pitchFamily="34" charset="0"/>
                <a:cs typeface="Calibri" panose="020F0502020204030204" pitchFamily="34" charset="0"/>
              </a:rPr>
              <a:t>oder</a:t>
            </a:r>
            <a:r>
              <a:rPr lang="it-IT" sz="2000" dirty="0" smtClean="0">
                <a:latin typeface="Calibri" panose="020F0502020204030204" pitchFamily="34" charset="0"/>
                <a:cs typeface="Calibri" panose="020F0502020204030204" pitchFamily="34" charset="0"/>
              </a:rPr>
              <a:t> </a:t>
            </a:r>
            <a:r>
              <a:rPr lang="it-IT" sz="2000" dirty="0" err="1" smtClean="0">
                <a:latin typeface="Calibri" panose="020F0502020204030204" pitchFamily="34" charset="0"/>
                <a:cs typeface="Calibri" panose="020F0502020204030204" pitchFamily="34" charset="0"/>
              </a:rPr>
              <a:t>Flug</a:t>
            </a:r>
            <a:endParaRPr lang="it-IT"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it-IT" sz="2000" dirty="0" smtClean="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77480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Klimaschutz:</a:t>
            </a:r>
            <a:br>
              <a:rPr lang="de-DE" sz="2900" b="1" dirty="0" smtClean="0"/>
            </a:br>
            <a:r>
              <a:rPr lang="de-DE" sz="2900" b="1" dirty="0" smtClean="0"/>
              <a:t>Was kann ich machen?</a:t>
            </a:r>
            <a:endParaRPr lang="de-DE" sz="2900" b="1" dirty="0"/>
          </a:p>
        </p:txBody>
      </p:sp>
      <p:sp>
        <p:nvSpPr>
          <p:cNvPr id="5" name="Inhaltsplatzhalter 2"/>
          <p:cNvSpPr txBox="1">
            <a:spLocks/>
          </p:cNvSpPr>
          <p:nvPr/>
        </p:nvSpPr>
        <p:spPr>
          <a:xfrm>
            <a:off x="323528" y="2276872"/>
            <a:ext cx="8424936" cy="3672408"/>
          </a:xfrm>
          <a:prstGeom prst="rect">
            <a:avLst/>
          </a:prstGeom>
        </p:spPr>
        <p:txBody>
          <a:bodyPr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Bibliothek</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statt</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Buchhandel</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&gt; 2,5 kg CO</a:t>
            </a:r>
            <a:r>
              <a:rPr kumimoji="0" lang="it-IT" sz="2000" b="0" i="0" u="none" strike="noStrike" kern="1200" cap="none" spc="0" normalizeH="0" baseline="-2500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2</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Jahr</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endPar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err="1"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Verpackungen</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 und </a:t>
            </a:r>
            <a:r>
              <a:rPr kumimoji="0" lang="it-IT" sz="2000" b="0" i="0" u="none" strike="noStrike" kern="1200" cap="none" spc="0" normalizeH="0" baseline="0" noProof="0" dirty="0" err="1"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Plastiktüten</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vermeiden</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	&gt; 5 kg CO</a:t>
            </a:r>
            <a:r>
              <a:rPr kumimoji="0" lang="it-IT" sz="2000" b="0" i="0" u="none" strike="noStrike" kern="1200" cap="none" spc="0" normalizeH="0" baseline="-2500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2</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a:t>
            </a:r>
            <a:r>
              <a:rPr kumimoji="0" lang="it-IT" sz="2000" b="0" i="0" u="none" strike="noStrike" kern="1200" cap="none" spc="0" normalizeH="0" baseline="0" noProof="0" dirty="0" err="1"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Jahr</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Schnellkochtopf</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kochen</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&gt; </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30 kg CO</a:t>
            </a:r>
            <a:r>
              <a:rPr kumimoji="0" lang="it-IT" sz="2000" b="0" i="0" u="none" strike="noStrike" kern="1200" cap="none" spc="0" normalizeH="0" baseline="-2500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2</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Jahr</a:t>
            </a:r>
            <a:endPar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err="1"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Pflanzen</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gießen</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mit</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Regenwasser</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		&gt; </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30 kg CO</a:t>
            </a:r>
            <a:r>
              <a:rPr kumimoji="0" lang="it-IT" sz="2000" b="0" i="0" u="none" strike="noStrike" kern="1200" cap="none" spc="0" normalizeH="0" baseline="-2500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2</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Jahr</a:t>
            </a:r>
            <a:endPar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Saisonales</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Obst</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und </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Gemüse</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kaufen</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&gt; 30 kg CO</a:t>
            </a:r>
            <a:r>
              <a:rPr kumimoji="0" lang="it-IT" sz="2000" b="0" i="0" u="none" strike="noStrike" kern="1200" cap="none" spc="0" normalizeH="0" baseline="-2500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2</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Jahr</a:t>
            </a:r>
            <a:endPar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Leitungswasser</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statt</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Plastikflaschen</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&gt; 30 kg CO</a:t>
            </a:r>
            <a:r>
              <a:rPr kumimoji="0" lang="it-IT" sz="2000" b="0" i="0" u="none" strike="noStrike" kern="1200" cap="none" spc="0" normalizeH="0" baseline="-2500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2</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Jahr</a:t>
            </a:r>
            <a:endPar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Kochen</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mit</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Deckel</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&gt; 40 kg CO</a:t>
            </a:r>
            <a:r>
              <a:rPr kumimoji="0" lang="it-IT" sz="2000" b="0" i="0" u="none" strike="noStrike" kern="1200" cap="none" spc="0" normalizeH="0" baseline="-2500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2</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Jahr</a:t>
            </a:r>
            <a:endPar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Papierverbrauch</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reduzieren</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und </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Recyclingpapier</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&gt; 90 kg CO</a:t>
            </a:r>
            <a:r>
              <a:rPr kumimoji="0" lang="it-IT" sz="2000" b="0" i="0" u="none" strike="noStrike" kern="1200" cap="none" spc="0" normalizeH="0" baseline="-2500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2</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Jahr</a:t>
            </a:r>
            <a:endPar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Fleischkonsum</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reduzieren</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&gt; 120 kg CO</a:t>
            </a:r>
            <a:r>
              <a:rPr kumimoji="0" lang="it-IT" sz="2000" b="0" i="0" u="none" strike="noStrike" kern="1200" cap="none" spc="0" normalizeH="0" baseline="-2500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2</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Jahr</a:t>
            </a:r>
            <a:endPar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Öl</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oder</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Margarine </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statt</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Calibri" panose="020F0502020204030204" pitchFamily="34" charset="0"/>
              </a:rPr>
              <a:t>Butter</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&gt; 135 kg </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CO</a:t>
            </a:r>
            <a:r>
              <a:rPr kumimoji="0" lang="it-IT" sz="2000" b="0" i="0" u="none" strike="noStrike" kern="1200" cap="none" spc="0" normalizeH="0" baseline="-2500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2</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a:t>
            </a:r>
            <a:r>
              <a:rPr kumimoji="0" lang="it-IT" sz="2000" b="0" i="0" u="none" strike="noStrike" kern="1200" cap="none" spc="0" normalizeH="0" baseline="0" noProof="0" dirty="0" err="1"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Jahr</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err="1"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Frische</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Luft</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statt</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err="1"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Fitnessstudio</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&gt; 170 kg </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CO</a:t>
            </a:r>
            <a:r>
              <a:rPr kumimoji="0" lang="it-IT" sz="2000" b="0" i="0" u="none" strike="noStrike" kern="1200" cap="none" spc="0" normalizeH="0" baseline="-2500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2</a:t>
            </a:r>
            <a:r>
              <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a:t>
            </a:r>
            <a:r>
              <a:rPr kumimoji="0" lang="it-IT" sz="2000" b="0" i="0" u="none" strike="noStrike" kern="1200" cap="none" spc="0" normalizeH="0" baseline="0" noProof="0" dirty="0" err="1"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Jahr</a:t>
            </a:r>
            <a:endParaRPr kumimoji="0" lang="it-IT"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26071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1772816"/>
            <a:ext cx="7488832" cy="4835781"/>
          </a:xfrm>
          <a:prstGeom prst="rect">
            <a:avLst/>
          </a:prstGeom>
        </p:spPr>
      </p:pic>
      <p:sp>
        <p:nvSpPr>
          <p:cNvPr id="2" name="Rechteck 1"/>
          <p:cNvSpPr/>
          <p:nvPr/>
        </p:nvSpPr>
        <p:spPr>
          <a:xfrm>
            <a:off x="179512" y="260648"/>
            <a:ext cx="4572000" cy="1292662"/>
          </a:xfrm>
          <a:prstGeom prst="rect">
            <a:avLst/>
          </a:prstGeom>
        </p:spPr>
        <p:txBody>
          <a:bodyPr>
            <a:spAutoFit/>
          </a:bodyPr>
          <a:lstStyle/>
          <a:p>
            <a:pPr algn="ctr"/>
            <a:r>
              <a:rPr lang="de-DE" sz="2600" b="1" dirty="0">
                <a:solidFill>
                  <a:schemeClr val="tx2"/>
                </a:solidFill>
                <a:latin typeface="+mj-lt"/>
                <a:cs typeface="Calibri" panose="020F0502020204030204" pitchFamily="34" charset="0"/>
              </a:rPr>
              <a:t>Trends bei Temperatur,</a:t>
            </a:r>
            <a:br>
              <a:rPr lang="de-DE" sz="2600" b="1" dirty="0">
                <a:solidFill>
                  <a:schemeClr val="tx2"/>
                </a:solidFill>
                <a:latin typeface="+mj-lt"/>
                <a:cs typeface="Calibri" panose="020F0502020204030204" pitchFamily="34" charset="0"/>
              </a:rPr>
            </a:br>
            <a:r>
              <a:rPr lang="de-DE" sz="2600" b="1" dirty="0">
                <a:solidFill>
                  <a:schemeClr val="tx2"/>
                </a:solidFill>
                <a:latin typeface="+mj-lt"/>
                <a:cs typeface="Calibri" panose="020F0502020204030204" pitchFamily="34" charset="0"/>
              </a:rPr>
              <a:t>Niederschlag und Wind für Berlin</a:t>
            </a:r>
          </a:p>
        </p:txBody>
      </p:sp>
      <p:sp>
        <p:nvSpPr>
          <p:cNvPr id="6" name="Rechteck 5"/>
          <p:cNvSpPr/>
          <p:nvPr/>
        </p:nvSpPr>
        <p:spPr>
          <a:xfrm>
            <a:off x="251520" y="6381328"/>
            <a:ext cx="6624736" cy="400110"/>
          </a:xfrm>
          <a:prstGeom prst="rect">
            <a:avLst/>
          </a:prstGeom>
        </p:spPr>
        <p:txBody>
          <a:bodyPr wrap="square">
            <a:spAutoFit/>
          </a:bodyPr>
          <a:lstStyle/>
          <a:p>
            <a:r>
              <a:rPr lang="de-DE" sz="1000" dirty="0">
                <a:solidFill>
                  <a:schemeClr val="tx1">
                    <a:lumMod val="50000"/>
                    <a:lumOff val="50000"/>
                  </a:schemeClr>
                </a:solidFill>
                <a:latin typeface="Calibri" panose="020F0502020204030204" pitchFamily="34" charset="0"/>
                <a:cs typeface="Calibri" panose="020F0502020204030204" pitchFamily="34" charset="0"/>
              </a:rPr>
              <a:t>Quelle: </a:t>
            </a:r>
            <a:r>
              <a:rPr lang="de-DE" sz="1000" dirty="0" err="1">
                <a:solidFill>
                  <a:schemeClr val="tx1">
                    <a:lumMod val="50000"/>
                    <a:lumOff val="50000"/>
                  </a:schemeClr>
                </a:solidFill>
                <a:latin typeface="Calibri" panose="020F0502020204030204" pitchFamily="34" charset="0"/>
                <a:cs typeface="Calibri" panose="020F0502020204030204" pitchFamily="34" charset="0"/>
              </a:rPr>
              <a:t>Reusswig</a:t>
            </a:r>
            <a:r>
              <a:rPr lang="de-DE" sz="1000" dirty="0">
                <a:solidFill>
                  <a:schemeClr val="tx1">
                    <a:lumMod val="50000"/>
                    <a:lumOff val="50000"/>
                  </a:schemeClr>
                </a:solidFill>
                <a:latin typeface="Calibri" panose="020F0502020204030204" pitchFamily="34" charset="0"/>
                <a:cs typeface="Calibri" panose="020F0502020204030204" pitchFamily="34" charset="0"/>
              </a:rPr>
              <a:t>, F.; Becker, C.; Lass, W.; Haag, L.; Hirschfeld, J.; Knorr, A.; </a:t>
            </a:r>
            <a:r>
              <a:rPr lang="de-DE" sz="1000" dirty="0" err="1">
                <a:solidFill>
                  <a:schemeClr val="tx1">
                    <a:lumMod val="50000"/>
                    <a:lumOff val="50000"/>
                  </a:schemeClr>
                </a:solidFill>
                <a:latin typeface="Calibri" panose="020F0502020204030204" pitchFamily="34" charset="0"/>
                <a:cs typeface="Calibri" panose="020F0502020204030204" pitchFamily="34" charset="0"/>
              </a:rPr>
              <a:t>Lüdeke</a:t>
            </a:r>
            <a:r>
              <a:rPr lang="de-DE" sz="1000" dirty="0">
                <a:solidFill>
                  <a:schemeClr val="tx1">
                    <a:lumMod val="50000"/>
                    <a:lumOff val="50000"/>
                  </a:schemeClr>
                </a:solidFill>
                <a:latin typeface="Calibri" panose="020F0502020204030204" pitchFamily="34" charset="0"/>
                <a:cs typeface="Calibri" panose="020F0502020204030204" pitchFamily="34" charset="0"/>
              </a:rPr>
              <a:t>, M.K.B.; Neuhaus, A.; </a:t>
            </a:r>
            <a:r>
              <a:rPr lang="de-DE" sz="1000" dirty="0" err="1">
                <a:solidFill>
                  <a:schemeClr val="tx1">
                    <a:lumMod val="50000"/>
                    <a:lumOff val="50000"/>
                  </a:schemeClr>
                </a:solidFill>
                <a:latin typeface="Calibri" panose="020F0502020204030204" pitchFamily="34" charset="0"/>
                <a:cs typeface="Calibri" panose="020F0502020204030204" pitchFamily="34" charset="0"/>
              </a:rPr>
              <a:t>Pankoke</a:t>
            </a:r>
            <a:r>
              <a:rPr lang="de-DE" sz="1000" dirty="0">
                <a:solidFill>
                  <a:schemeClr val="tx1">
                    <a:lumMod val="50000"/>
                    <a:lumOff val="50000"/>
                  </a:schemeClr>
                </a:solidFill>
                <a:latin typeface="Calibri" panose="020F0502020204030204" pitchFamily="34" charset="0"/>
                <a:cs typeface="Calibri" panose="020F0502020204030204" pitchFamily="34" charset="0"/>
              </a:rPr>
              <a:t>, C.; Rupp, J., Walther, C.; Walz, S.; Weyer, G.; Wiesemann, E. (2016). Abbildung: © Bergsee, blau / Marcus </a:t>
            </a:r>
            <a:r>
              <a:rPr lang="de-DE" sz="1000" dirty="0" err="1">
                <a:solidFill>
                  <a:schemeClr val="tx1">
                    <a:lumMod val="50000"/>
                    <a:lumOff val="50000"/>
                  </a:schemeClr>
                </a:solidFill>
                <a:latin typeface="Calibri" panose="020F0502020204030204" pitchFamily="34" charset="0"/>
                <a:cs typeface="Calibri" panose="020F0502020204030204" pitchFamily="34" charset="0"/>
              </a:rPr>
              <a:t>Lepie</a:t>
            </a:r>
            <a:r>
              <a:rPr lang="de-DE" sz="1000" dirty="0">
                <a:solidFill>
                  <a:schemeClr val="tx1">
                    <a:lumMod val="50000"/>
                    <a:lumOff val="50000"/>
                  </a:schemeClr>
                </a:solidFill>
                <a:latin typeface="Calibri" panose="020F0502020204030204" pitchFamily="34" charset="0"/>
                <a:cs typeface="Calibri" panose="020F0502020204030204" pitchFamily="34" charset="0"/>
              </a:rPr>
              <a:t>, modifiziert</a:t>
            </a:r>
          </a:p>
        </p:txBody>
      </p:sp>
      <p:sp>
        <p:nvSpPr>
          <p:cNvPr id="7" name="Textfeld 6"/>
          <p:cNvSpPr txBox="1"/>
          <p:nvPr/>
        </p:nvSpPr>
        <p:spPr>
          <a:xfrm>
            <a:off x="161569" y="1800880"/>
            <a:ext cx="1314088" cy="4524315"/>
          </a:xfrm>
          <a:prstGeom prst="rect">
            <a:avLst/>
          </a:prstGeom>
          <a:solidFill>
            <a:schemeClr val="accent6">
              <a:lumMod val="20000"/>
              <a:lumOff val="80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black"/>
                </a:solidFill>
                <a:effectLst/>
                <a:uLnTx/>
                <a:uFillTx/>
                <a:latin typeface="Perpetua"/>
                <a:ea typeface="+mn-ea"/>
                <a:cs typeface="+mn-cs"/>
              </a:rPr>
              <a:t>Aufgaben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Perpetua"/>
                <a:ea typeface="+mn-ea"/>
                <a:cs typeface="+mn-cs"/>
              </a:rPr>
              <a:t>Lesen Sie erst die Legende, dann die Graphik!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Perpetua"/>
                <a:ea typeface="+mn-ea"/>
                <a:cs typeface="+mn-cs"/>
              </a:rPr>
              <a:t>Was ändert sich wie stark?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Perpetua"/>
                <a:ea typeface="+mn-ea"/>
                <a:cs typeface="+mn-cs"/>
              </a:rPr>
              <a:t>Was halten Sie für besonders wichtig?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Perpetua"/>
                <a:ea typeface="+mn-ea"/>
                <a:cs typeface="+mn-cs"/>
              </a:rPr>
              <a:t>Welche Begriffe kennen Sie nicht? </a:t>
            </a:r>
            <a:endParaRPr kumimoji="0" lang="de-DE" sz="18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604336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21354" y="188641"/>
            <a:ext cx="8343134" cy="576064"/>
          </a:xfrm>
          <a:solidFill>
            <a:schemeClr val="bg1"/>
          </a:solidFill>
        </p:spPr>
        <p:txBody>
          <a:bodyPr>
            <a:normAutofit/>
          </a:bodyPr>
          <a:lstStyle/>
          <a:p>
            <a:r>
              <a:rPr lang="de-DE" sz="2800" dirty="0" smtClean="0"/>
              <a:t>Klimawandel in Berlin: Temperatur - Mittelwerte</a:t>
            </a:r>
            <a:endParaRPr lang="de-DE" sz="2800" dirty="0"/>
          </a:p>
        </p:txBody>
      </p:sp>
      <p:sp>
        <p:nvSpPr>
          <p:cNvPr id="3" name="Textplatzhalter 2"/>
          <p:cNvSpPr>
            <a:spLocks noGrp="1"/>
          </p:cNvSpPr>
          <p:nvPr>
            <p:ph type="body" idx="1"/>
          </p:nvPr>
        </p:nvSpPr>
        <p:spPr/>
        <p:txBody>
          <a:bodyPr/>
          <a:lstStyle/>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4704"/>
            <a:ext cx="8578055" cy="5423501"/>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608" y="2852936"/>
            <a:ext cx="3528392" cy="966682"/>
          </a:xfrm>
          <a:prstGeom prst="rect">
            <a:avLst/>
          </a:prstGeom>
        </p:spPr>
      </p:pic>
      <p:sp>
        <p:nvSpPr>
          <p:cNvPr id="6" name="Rechteck 5"/>
          <p:cNvSpPr/>
          <p:nvPr/>
        </p:nvSpPr>
        <p:spPr>
          <a:xfrm>
            <a:off x="5868144" y="3819618"/>
            <a:ext cx="2709911" cy="905526"/>
          </a:xfrm>
          <a:prstGeom prst="rect">
            <a:avLst/>
          </a:prstGeom>
          <a:solidFill>
            <a:srgbClr val="F0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hteck 6"/>
          <p:cNvSpPr/>
          <p:nvPr/>
        </p:nvSpPr>
        <p:spPr>
          <a:xfrm>
            <a:off x="6300192" y="4725143"/>
            <a:ext cx="2277863" cy="1463061"/>
          </a:xfrm>
          <a:prstGeom prst="rect">
            <a:avLst/>
          </a:prstGeom>
          <a:solidFill>
            <a:srgbClr val="F0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Perpetua"/>
              <a:ea typeface="+mn-ea"/>
              <a:cs typeface="+mn-cs"/>
            </a:endParaRPr>
          </a:p>
        </p:txBody>
      </p:sp>
      <p:pic>
        <p:nvPicPr>
          <p:cNvPr id="9" name="Grafik 8"/>
          <p:cNvPicPr>
            <a:picLocks noChangeAspect="1"/>
          </p:cNvPicPr>
          <p:nvPr/>
        </p:nvPicPr>
        <p:blipFill>
          <a:blip r:embed="rId4"/>
          <a:stretch>
            <a:fillRect/>
          </a:stretch>
        </p:blipFill>
        <p:spPr>
          <a:xfrm>
            <a:off x="6556540" y="3881231"/>
            <a:ext cx="2304488" cy="2962913"/>
          </a:xfrm>
          <a:prstGeom prst="rect">
            <a:avLst/>
          </a:prstGeom>
        </p:spPr>
      </p:pic>
    </p:spTree>
    <p:extLst>
      <p:ext uri="{BB962C8B-B14F-4D97-AF65-F5344CB8AC3E}">
        <p14:creationId xmlns:p14="http://schemas.microsoft.com/office/powerpoint/2010/main" val="57203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743989"/>
            <a:ext cx="8135888" cy="5899767"/>
          </a:xfrm>
          <a:prstGeom prst="rect">
            <a:avLst/>
          </a:prstGeom>
        </p:spPr>
      </p:pic>
      <p:sp>
        <p:nvSpPr>
          <p:cNvPr id="2" name="Titel 1"/>
          <p:cNvSpPr>
            <a:spLocks noGrp="1"/>
          </p:cNvSpPr>
          <p:nvPr>
            <p:ph type="title"/>
          </p:nvPr>
        </p:nvSpPr>
        <p:spPr>
          <a:xfrm>
            <a:off x="621354" y="188641"/>
            <a:ext cx="8343134" cy="576064"/>
          </a:xfrm>
          <a:solidFill>
            <a:schemeClr val="bg1"/>
          </a:solidFill>
        </p:spPr>
        <p:txBody>
          <a:bodyPr>
            <a:normAutofit/>
          </a:bodyPr>
          <a:lstStyle/>
          <a:p>
            <a:r>
              <a:rPr lang="de-DE" sz="2800" dirty="0"/>
              <a:t>Klimawandel in </a:t>
            </a:r>
            <a:r>
              <a:rPr lang="de-DE" sz="2800" dirty="0" smtClean="0"/>
              <a:t>Berlin: Temperatur - Extreme</a:t>
            </a:r>
            <a:endParaRPr lang="de-DE" sz="2800" dirty="0"/>
          </a:p>
        </p:txBody>
      </p:sp>
      <p:pic>
        <p:nvPicPr>
          <p:cNvPr id="4" name="Grafik 3"/>
          <p:cNvPicPr>
            <a:picLocks noChangeAspect="1"/>
          </p:cNvPicPr>
          <p:nvPr/>
        </p:nvPicPr>
        <p:blipFill>
          <a:blip r:embed="rId3"/>
          <a:stretch>
            <a:fillRect/>
          </a:stretch>
        </p:blipFill>
        <p:spPr>
          <a:xfrm>
            <a:off x="134488" y="773729"/>
            <a:ext cx="2304488" cy="2962913"/>
          </a:xfrm>
          <a:prstGeom prst="rect">
            <a:avLst/>
          </a:prstGeom>
        </p:spPr>
      </p:pic>
      <p:sp>
        <p:nvSpPr>
          <p:cNvPr id="3" name="Textplatzhalter 2"/>
          <p:cNvSpPr>
            <a:spLocks noGrp="1"/>
          </p:cNvSpPr>
          <p:nvPr>
            <p:ph type="body" idx="1"/>
          </p:nvPr>
        </p:nvSpPr>
        <p:spPr/>
        <p:txBody>
          <a:bodyPr/>
          <a:lstStyle/>
          <a:p>
            <a:endParaRPr lang="de-DE" dirty="0"/>
          </a:p>
        </p:txBody>
      </p:sp>
      <p:sp>
        <p:nvSpPr>
          <p:cNvPr id="7" name="Rechteck 6"/>
          <p:cNvSpPr/>
          <p:nvPr/>
        </p:nvSpPr>
        <p:spPr>
          <a:xfrm>
            <a:off x="467544" y="4509120"/>
            <a:ext cx="5734247" cy="2134636"/>
          </a:xfrm>
          <a:prstGeom prst="rect">
            <a:avLst/>
          </a:prstGeom>
          <a:solidFill>
            <a:srgbClr val="F0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Perpetua"/>
              <a:ea typeface="+mn-ea"/>
              <a:cs typeface="+mn-cs"/>
            </a:endParaRP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4941168"/>
            <a:ext cx="3528392" cy="966682"/>
          </a:xfrm>
          <a:prstGeom prst="rect">
            <a:avLst/>
          </a:prstGeom>
        </p:spPr>
      </p:pic>
    </p:spTree>
    <p:extLst>
      <p:ext uri="{BB962C8B-B14F-4D97-AF65-F5344CB8AC3E}">
        <p14:creationId xmlns:p14="http://schemas.microsoft.com/office/powerpoint/2010/main" val="34879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21354" y="188641"/>
            <a:ext cx="8343134" cy="576064"/>
          </a:xfrm>
          <a:solidFill>
            <a:schemeClr val="bg1"/>
          </a:solidFill>
        </p:spPr>
        <p:txBody>
          <a:bodyPr>
            <a:normAutofit fontScale="90000"/>
          </a:bodyPr>
          <a:lstStyle/>
          <a:p>
            <a:r>
              <a:rPr lang="de-DE" sz="3600" dirty="0"/>
              <a:t>Klimawandel in Berlin: </a:t>
            </a:r>
            <a:r>
              <a:rPr lang="de-DE" sz="3600" dirty="0" smtClean="0"/>
              <a:t>Wind - Extreme</a:t>
            </a:r>
            <a:endParaRPr lang="de-DE" sz="3600" dirty="0"/>
          </a:p>
        </p:txBody>
      </p:sp>
      <p:sp>
        <p:nvSpPr>
          <p:cNvPr id="3" name="Textplatzhalter 2"/>
          <p:cNvSpPr>
            <a:spLocks noGrp="1"/>
          </p:cNvSpPr>
          <p:nvPr>
            <p:ph type="body" idx="1"/>
          </p:nvPr>
        </p:nvSpPr>
        <p:spPr/>
        <p:txBody>
          <a:bodyPr/>
          <a:lstStyle/>
          <a:p>
            <a:endParaRPr 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0559" y="692696"/>
            <a:ext cx="5145857" cy="5868218"/>
          </a:xfrm>
          <a:prstGeom prst="rect">
            <a:avLst/>
          </a:prstGeom>
        </p:spPr>
      </p:pic>
      <p:sp>
        <p:nvSpPr>
          <p:cNvPr id="6" name="Rechteck 5"/>
          <p:cNvSpPr/>
          <p:nvPr/>
        </p:nvSpPr>
        <p:spPr>
          <a:xfrm>
            <a:off x="2666503" y="692696"/>
            <a:ext cx="2709911" cy="3600400"/>
          </a:xfrm>
          <a:prstGeom prst="rect">
            <a:avLst/>
          </a:prstGeom>
          <a:solidFill>
            <a:srgbClr val="F0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hteck 6"/>
          <p:cNvSpPr/>
          <p:nvPr/>
        </p:nvSpPr>
        <p:spPr>
          <a:xfrm>
            <a:off x="3674615" y="2519548"/>
            <a:ext cx="2277863" cy="1773548"/>
          </a:xfrm>
          <a:prstGeom prst="rect">
            <a:avLst/>
          </a:prstGeom>
          <a:solidFill>
            <a:srgbClr val="F0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Perpetua"/>
              <a:ea typeface="+mn-ea"/>
              <a:cs typeface="+mn-cs"/>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492896"/>
            <a:ext cx="3528392" cy="966682"/>
          </a:xfrm>
          <a:prstGeom prst="rect">
            <a:avLst/>
          </a:prstGeom>
        </p:spPr>
      </p:pic>
      <p:sp>
        <p:nvSpPr>
          <p:cNvPr id="9" name="Textfeld 8"/>
          <p:cNvSpPr txBox="1"/>
          <p:nvPr/>
        </p:nvSpPr>
        <p:spPr>
          <a:xfrm>
            <a:off x="571532" y="3626805"/>
            <a:ext cx="2194521" cy="2862322"/>
          </a:xfrm>
          <a:prstGeom prst="rect">
            <a:avLst/>
          </a:prstGeom>
          <a:solidFill>
            <a:schemeClr val="accent6">
              <a:lumMod val="20000"/>
              <a:lumOff val="80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black"/>
                </a:solidFill>
                <a:effectLst/>
                <a:uLnTx/>
                <a:uFillTx/>
                <a:latin typeface="Perpetua"/>
                <a:ea typeface="+mn-ea"/>
                <a:cs typeface="+mn-cs"/>
              </a:rPr>
              <a:t>Aufgaben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Perpetua"/>
                <a:ea typeface="+mn-ea"/>
                <a:cs typeface="+mn-cs"/>
              </a:rPr>
              <a:t>Lesen Sie erst die Legende, dann die Graphik!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Perpetua"/>
                <a:ea typeface="+mn-ea"/>
                <a:cs typeface="+mn-cs"/>
              </a:rPr>
              <a:t>Was ändert sich wie stark?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Perpetua"/>
                <a:ea typeface="+mn-ea"/>
                <a:cs typeface="+mn-cs"/>
              </a:rPr>
              <a:t>Was halten Sie für besonders wichtig?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Perpetua"/>
                <a:ea typeface="+mn-ea"/>
                <a:cs typeface="+mn-cs"/>
              </a:rPr>
              <a:t>Welche Begriffe kennen Sie nicht? </a:t>
            </a:r>
            <a:endParaRPr kumimoji="0" lang="de-DE" sz="18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870006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Lernziele</a:t>
            </a:r>
            <a:endParaRPr lang="de-DE" sz="1200" dirty="0">
              <a:solidFill>
                <a:srgbClr val="C00000"/>
              </a:solidFill>
            </a:endParaRPr>
          </a:p>
        </p:txBody>
      </p:sp>
      <p:sp>
        <p:nvSpPr>
          <p:cNvPr id="3" name="Textplatzhalter 2"/>
          <p:cNvSpPr>
            <a:spLocks noGrp="1"/>
          </p:cNvSpPr>
          <p:nvPr>
            <p:ph type="body" idx="1"/>
          </p:nvPr>
        </p:nvSpPr>
        <p:spPr/>
        <p:txBody>
          <a:bodyPr>
            <a:noAutofit/>
          </a:bodyPr>
          <a:lstStyle/>
          <a:p>
            <a:pPr marL="342900" lvl="0" indent="-342900">
              <a:spcAft>
                <a:spcPts val="0"/>
              </a:spcAft>
              <a:buFont typeface="Symbol" panose="05050102010706020507" pitchFamily="18" charset="2"/>
              <a:buChar char=""/>
            </a:pPr>
            <a:r>
              <a:rPr lang="de-DE" sz="2800" dirty="0">
                <a:latin typeface="Times New Roman" panose="02020603050405020304" pitchFamily="18" charset="0"/>
                <a:ea typeface="Times New Roman" panose="02020603050405020304" pitchFamily="18" charset="0"/>
              </a:rPr>
              <a:t>Probleme des Klimawandels wahrnehmen und Handlungsbedarf </a:t>
            </a:r>
            <a:r>
              <a:rPr lang="de-DE" sz="2800" dirty="0" smtClean="0">
                <a:latin typeface="Times New Roman" panose="02020603050405020304" pitchFamily="18" charset="0"/>
                <a:ea typeface="Times New Roman" panose="02020603050405020304" pitchFamily="18" charset="0"/>
              </a:rPr>
              <a:t>erkennen</a:t>
            </a:r>
          </a:p>
          <a:p>
            <a:pPr marL="342900" lvl="0" indent="-342900">
              <a:spcAft>
                <a:spcPts val="0"/>
              </a:spcAft>
              <a:buFont typeface="Symbol" panose="05050102010706020507" pitchFamily="18" charset="2"/>
              <a:buChar char=""/>
            </a:pPr>
            <a:r>
              <a:rPr lang="de-DE" sz="2800" dirty="0">
                <a:latin typeface="Times New Roman" panose="02020603050405020304" pitchFamily="18" charset="0"/>
                <a:ea typeface="Times New Roman" panose="02020603050405020304" pitchFamily="18" charset="0"/>
              </a:rPr>
              <a:t>Grundwissen zum Klimawandel: Treibhauseffekt, dessen Ursachen und </a:t>
            </a:r>
            <a:r>
              <a:rPr lang="de-DE" sz="2800" dirty="0" smtClean="0">
                <a:latin typeface="Times New Roman" panose="02020603050405020304" pitchFamily="18" charset="0"/>
                <a:ea typeface="Times New Roman" panose="02020603050405020304" pitchFamily="18" charset="0"/>
              </a:rPr>
              <a:t>Folgen</a:t>
            </a:r>
          </a:p>
          <a:p>
            <a:pPr marL="342900" lvl="0" indent="-342900">
              <a:spcAft>
                <a:spcPts val="0"/>
              </a:spcAft>
              <a:buFont typeface="Symbol" panose="05050102010706020507" pitchFamily="18" charset="2"/>
              <a:buChar char=""/>
            </a:pPr>
            <a:r>
              <a:rPr lang="de-DE" sz="2800" dirty="0" smtClean="0">
                <a:latin typeface="Times New Roman" panose="02020603050405020304" pitchFamily="18" charset="0"/>
                <a:ea typeface="Times New Roman" panose="02020603050405020304" pitchFamily="18" charset="0"/>
              </a:rPr>
              <a:t>Eigene </a:t>
            </a:r>
            <a:r>
              <a:rPr lang="de-DE" sz="2800" dirty="0">
                <a:latin typeface="Times New Roman" panose="02020603050405020304" pitchFamily="18" charset="0"/>
                <a:ea typeface="Times New Roman" panose="02020603050405020304" pitchFamily="18" charset="0"/>
              </a:rPr>
              <a:t>Möglichkeiten zum Klimaschutz </a:t>
            </a:r>
            <a:r>
              <a:rPr lang="de-DE" sz="2800" dirty="0" smtClean="0">
                <a:latin typeface="Times New Roman" panose="02020603050405020304" pitchFamily="18" charset="0"/>
                <a:ea typeface="Times New Roman" panose="02020603050405020304" pitchFamily="18" charset="0"/>
              </a:rPr>
              <a:t>reflektieren</a:t>
            </a:r>
            <a:endParaRPr lang="de-DE" sz="28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de-DE" sz="2800" dirty="0">
                <a:latin typeface="Times New Roman" panose="02020603050405020304" pitchFamily="18" charset="0"/>
                <a:ea typeface="Times New Roman" panose="02020603050405020304" pitchFamily="18" charset="0"/>
              </a:rPr>
              <a:t>Klimawandel in Berlin und Folgen für „</a:t>
            </a:r>
            <a:r>
              <a:rPr lang="de-DE" sz="2800" dirty="0" smtClean="0">
                <a:latin typeface="Times New Roman" panose="02020603050405020304" pitchFamily="18" charset="0"/>
                <a:ea typeface="Times New Roman" panose="02020603050405020304" pitchFamily="18" charset="0"/>
              </a:rPr>
              <a:t>Landschaftsgärtner*innen“ bewerten</a:t>
            </a:r>
          </a:p>
          <a:p>
            <a:pPr marL="342900" lvl="0" indent="-342900">
              <a:spcAft>
                <a:spcPts val="0"/>
              </a:spcAft>
              <a:buFont typeface="Symbol" panose="05050102010706020507" pitchFamily="18" charset="2"/>
              <a:buChar char=""/>
            </a:pPr>
            <a:r>
              <a:rPr lang="de-DE" sz="2800" dirty="0" smtClean="0">
                <a:latin typeface="Times New Roman" panose="02020603050405020304" pitchFamily="18" charset="0"/>
                <a:ea typeface="Times New Roman" panose="02020603050405020304" pitchFamily="18" charset="0"/>
              </a:rPr>
              <a:t>Anpassungsmaßnahmen kennen und bewerten</a:t>
            </a:r>
          </a:p>
        </p:txBody>
      </p:sp>
    </p:spTree>
    <p:extLst>
      <p:ext uri="{BB962C8B-B14F-4D97-AF65-F5344CB8AC3E}">
        <p14:creationId xmlns:p14="http://schemas.microsoft.com/office/powerpoint/2010/main" val="2807200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21354" y="188641"/>
            <a:ext cx="8343134" cy="576064"/>
          </a:xfrm>
          <a:solidFill>
            <a:schemeClr val="bg1"/>
          </a:solidFill>
        </p:spPr>
        <p:txBody>
          <a:bodyPr>
            <a:normAutofit/>
          </a:bodyPr>
          <a:lstStyle/>
          <a:p>
            <a:r>
              <a:rPr lang="de-DE" sz="2800" dirty="0"/>
              <a:t>Klimawandel in Berlin: </a:t>
            </a:r>
            <a:r>
              <a:rPr lang="de-DE" sz="2800" dirty="0" smtClean="0"/>
              <a:t>Niederschlag - Extreme</a:t>
            </a:r>
            <a:endParaRPr lang="de-DE" sz="2800" dirty="0"/>
          </a:p>
        </p:txBody>
      </p:sp>
      <p:sp>
        <p:nvSpPr>
          <p:cNvPr id="3" name="Textplatzhalter 2"/>
          <p:cNvSpPr>
            <a:spLocks noGrp="1"/>
          </p:cNvSpPr>
          <p:nvPr>
            <p:ph type="body" idx="1"/>
          </p:nvPr>
        </p:nvSpPr>
        <p:spPr/>
        <p:txBody>
          <a:bodyPr/>
          <a:lstStyle/>
          <a:p>
            <a:endParaRPr 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764704"/>
            <a:ext cx="7197768" cy="5913872"/>
          </a:xfrm>
          <a:prstGeom prst="rect">
            <a:avLst/>
          </a:prstGeom>
        </p:spPr>
      </p:pic>
      <p:sp>
        <p:nvSpPr>
          <p:cNvPr id="6" name="Rechteck 5"/>
          <p:cNvSpPr/>
          <p:nvPr/>
        </p:nvSpPr>
        <p:spPr>
          <a:xfrm>
            <a:off x="2678118" y="5013176"/>
            <a:ext cx="5131210" cy="1665400"/>
          </a:xfrm>
          <a:prstGeom prst="rect">
            <a:avLst/>
          </a:prstGeom>
          <a:solidFill>
            <a:srgbClr val="F0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hteck 6"/>
          <p:cNvSpPr/>
          <p:nvPr/>
        </p:nvSpPr>
        <p:spPr>
          <a:xfrm>
            <a:off x="3563888" y="4581128"/>
            <a:ext cx="4245440" cy="1463061"/>
          </a:xfrm>
          <a:prstGeom prst="rect">
            <a:avLst/>
          </a:prstGeom>
          <a:solidFill>
            <a:srgbClr val="F0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Perpetua"/>
              <a:ea typeface="+mn-ea"/>
              <a:cs typeface="+mn-cs"/>
            </a:endParaRPr>
          </a:p>
        </p:txBody>
      </p:sp>
      <p:sp>
        <p:nvSpPr>
          <p:cNvPr id="9" name="Rechteck 8"/>
          <p:cNvSpPr/>
          <p:nvPr/>
        </p:nvSpPr>
        <p:spPr>
          <a:xfrm>
            <a:off x="5204757" y="4190362"/>
            <a:ext cx="2604571" cy="576064"/>
          </a:xfrm>
          <a:prstGeom prst="rect">
            <a:avLst/>
          </a:prstGeom>
          <a:solidFill>
            <a:srgbClr val="F0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Perpetua"/>
              <a:ea typeface="+mn-ea"/>
              <a:cs typeface="+mn-cs"/>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5407977"/>
            <a:ext cx="3528392" cy="966682"/>
          </a:xfrm>
          <a:prstGeom prst="rect">
            <a:avLst/>
          </a:prstGeom>
        </p:spPr>
      </p:pic>
      <p:sp>
        <p:nvSpPr>
          <p:cNvPr id="10" name="Textfeld 9"/>
          <p:cNvSpPr txBox="1"/>
          <p:nvPr/>
        </p:nvSpPr>
        <p:spPr>
          <a:xfrm>
            <a:off x="6567473" y="752785"/>
            <a:ext cx="2194521" cy="2862322"/>
          </a:xfrm>
          <a:prstGeom prst="rect">
            <a:avLst/>
          </a:prstGeom>
          <a:solidFill>
            <a:schemeClr val="accent6">
              <a:lumMod val="20000"/>
              <a:lumOff val="80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black"/>
                </a:solidFill>
                <a:effectLst/>
                <a:uLnTx/>
                <a:uFillTx/>
                <a:latin typeface="Perpetua"/>
                <a:ea typeface="+mn-ea"/>
                <a:cs typeface="+mn-cs"/>
              </a:rPr>
              <a:t>Aufgaben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Perpetua"/>
                <a:ea typeface="+mn-ea"/>
                <a:cs typeface="+mn-cs"/>
              </a:rPr>
              <a:t>Lesen Sie erst die Legende, dann die Graphik!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Perpetua"/>
                <a:ea typeface="+mn-ea"/>
                <a:cs typeface="+mn-cs"/>
              </a:rPr>
              <a:t>Was ändert sich wie stark?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Perpetua"/>
                <a:ea typeface="+mn-ea"/>
                <a:cs typeface="+mn-cs"/>
              </a:rPr>
              <a:t>Was halten Sie für besonders wichtig?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Perpetua"/>
                <a:ea typeface="+mn-ea"/>
                <a:cs typeface="+mn-cs"/>
              </a:rPr>
              <a:t>Welche Begriffe kennen Sie nicht? </a:t>
            </a:r>
            <a:endParaRPr kumimoji="0" lang="de-DE" sz="18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3710840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21354" y="188641"/>
            <a:ext cx="8343134" cy="576064"/>
          </a:xfrm>
          <a:solidFill>
            <a:schemeClr val="bg1"/>
          </a:solidFill>
        </p:spPr>
        <p:txBody>
          <a:bodyPr>
            <a:normAutofit/>
          </a:bodyPr>
          <a:lstStyle/>
          <a:p>
            <a:r>
              <a:rPr lang="de-DE" sz="2800" dirty="0"/>
              <a:t>Klimawandel in Berlin: </a:t>
            </a:r>
            <a:r>
              <a:rPr lang="de-DE" sz="2800" dirty="0" smtClean="0"/>
              <a:t>Niederschlag - Mittelwerte</a:t>
            </a:r>
            <a:endParaRPr lang="de-DE" sz="2800" dirty="0"/>
          </a:p>
        </p:txBody>
      </p:sp>
      <p:sp>
        <p:nvSpPr>
          <p:cNvPr id="3" name="Textplatzhalter 2"/>
          <p:cNvSpPr>
            <a:spLocks noGrp="1"/>
          </p:cNvSpPr>
          <p:nvPr>
            <p:ph type="body" idx="1"/>
          </p:nvPr>
        </p:nvSpPr>
        <p:spPr/>
        <p:txBody>
          <a:bodyPr/>
          <a:lstStyle/>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752785"/>
            <a:ext cx="7485222" cy="5848151"/>
          </a:xfrm>
          <a:prstGeom prst="rect">
            <a:avLst/>
          </a:prstGeom>
        </p:spPr>
      </p:pic>
      <p:sp>
        <p:nvSpPr>
          <p:cNvPr id="9" name="Rechteck 8"/>
          <p:cNvSpPr/>
          <p:nvPr/>
        </p:nvSpPr>
        <p:spPr>
          <a:xfrm>
            <a:off x="155181" y="1077903"/>
            <a:ext cx="3408707" cy="576064"/>
          </a:xfrm>
          <a:prstGeom prst="rect">
            <a:avLst/>
          </a:prstGeom>
          <a:solidFill>
            <a:srgbClr val="F0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hteck 6"/>
          <p:cNvSpPr/>
          <p:nvPr/>
        </p:nvSpPr>
        <p:spPr>
          <a:xfrm>
            <a:off x="179512" y="752785"/>
            <a:ext cx="4464496" cy="438640"/>
          </a:xfrm>
          <a:prstGeom prst="rect">
            <a:avLst/>
          </a:prstGeom>
          <a:solidFill>
            <a:srgbClr val="F0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Perpetua"/>
              <a:ea typeface="+mn-ea"/>
              <a:cs typeface="+mn-cs"/>
            </a:endParaRPr>
          </a:p>
        </p:txBody>
      </p:sp>
      <p:sp>
        <p:nvSpPr>
          <p:cNvPr id="5" name="Textfeld 4"/>
          <p:cNvSpPr txBox="1"/>
          <p:nvPr/>
        </p:nvSpPr>
        <p:spPr>
          <a:xfrm>
            <a:off x="6567473" y="752785"/>
            <a:ext cx="2194521" cy="2862322"/>
          </a:xfrm>
          <a:prstGeom prst="rect">
            <a:avLst/>
          </a:prstGeom>
          <a:solidFill>
            <a:schemeClr val="accent6">
              <a:lumMod val="20000"/>
              <a:lumOff val="80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black"/>
                </a:solidFill>
                <a:effectLst/>
                <a:uLnTx/>
                <a:uFillTx/>
                <a:latin typeface="Perpetua"/>
                <a:ea typeface="+mn-ea"/>
                <a:cs typeface="+mn-cs"/>
              </a:rPr>
              <a:t>Aufgaben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Perpetua"/>
                <a:ea typeface="+mn-ea"/>
                <a:cs typeface="+mn-cs"/>
              </a:rPr>
              <a:t>Lesen Sie erst die Legende, dann die Graphik!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Perpetua"/>
                <a:ea typeface="+mn-ea"/>
                <a:cs typeface="+mn-cs"/>
              </a:rPr>
              <a:t>Was ändert sich wie stark?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Perpetua"/>
                <a:ea typeface="+mn-ea"/>
                <a:cs typeface="+mn-cs"/>
              </a:rPr>
              <a:t>Was halten Sie für besonders wichtig?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Perpetua"/>
                <a:ea typeface="+mn-ea"/>
                <a:cs typeface="+mn-cs"/>
              </a:rPr>
              <a:t>Welche Begriffe kennen Sie nicht? </a:t>
            </a:r>
            <a:endParaRPr kumimoji="0" lang="de-DE" sz="18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1814027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Klimawandel in Berlin</a:t>
            </a:r>
            <a:endParaRPr lang="de-DE" sz="2900" b="1" dirty="0"/>
          </a:p>
        </p:txBody>
      </p:sp>
      <p:pic>
        <p:nvPicPr>
          <p:cNvPr id="7" name="Grafik 6"/>
          <p:cNvPicPr>
            <a:picLocks noChangeAspect="1"/>
          </p:cNvPicPr>
          <p:nvPr/>
        </p:nvPicPr>
        <p:blipFill>
          <a:blip r:embed="rId2"/>
          <a:stretch>
            <a:fillRect/>
          </a:stretch>
        </p:blipFill>
        <p:spPr>
          <a:xfrm>
            <a:off x="467544" y="1869416"/>
            <a:ext cx="8208912" cy="4645006"/>
          </a:xfrm>
          <a:prstGeom prst="rect">
            <a:avLst/>
          </a:prstGeom>
        </p:spPr>
      </p:pic>
      <p:pic>
        <p:nvPicPr>
          <p:cNvPr id="9" name="Grafik 8"/>
          <p:cNvPicPr>
            <a:picLocks noChangeAspect="1"/>
          </p:cNvPicPr>
          <p:nvPr/>
        </p:nvPicPr>
        <p:blipFill>
          <a:blip r:embed="rId3"/>
          <a:stretch>
            <a:fillRect/>
          </a:stretch>
        </p:blipFill>
        <p:spPr>
          <a:xfrm>
            <a:off x="476174" y="1869416"/>
            <a:ext cx="8201455" cy="4645006"/>
          </a:xfrm>
          <a:prstGeom prst="rect">
            <a:avLst/>
          </a:prstGeom>
        </p:spPr>
      </p:pic>
    </p:spTree>
    <p:extLst>
      <p:ext uri="{BB962C8B-B14F-4D97-AF65-F5344CB8AC3E}">
        <p14:creationId xmlns:p14="http://schemas.microsoft.com/office/powerpoint/2010/main" val="143529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Folgen für Berlin</a:t>
            </a:r>
            <a:endParaRPr lang="de-DE" sz="2900" b="1"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772816"/>
            <a:ext cx="4464495" cy="2678697"/>
          </a:xfrm>
          <a:prstGeom prst="rect">
            <a:avLst/>
          </a:prstGeom>
        </p:spPr>
      </p:pic>
      <p:sp>
        <p:nvSpPr>
          <p:cNvPr id="3" name="Rechteck 2"/>
          <p:cNvSpPr/>
          <p:nvPr/>
        </p:nvSpPr>
        <p:spPr>
          <a:xfrm>
            <a:off x="125760" y="4109010"/>
            <a:ext cx="4014192" cy="400110"/>
          </a:xfrm>
          <a:prstGeom prst="rect">
            <a:avLst/>
          </a:prstGeom>
        </p:spPr>
        <p:txBody>
          <a:bodyPr wrap="square">
            <a:spAutoFit/>
          </a:bodyPr>
          <a:lstStyle/>
          <a:p>
            <a:r>
              <a:rPr lang="de-DE" sz="1000" dirty="0">
                <a:solidFill>
                  <a:schemeClr val="bg1"/>
                </a:solidFill>
                <a:latin typeface="Calibri" panose="020F0502020204030204" pitchFamily="34" charset="0"/>
                <a:cs typeface="Calibri" panose="020F0502020204030204" pitchFamily="34" charset="0"/>
              </a:rPr>
              <a:t>https://www.eskp.de/klimawandel/duerre-und-hitze-und-die-volkswirtschaftlichen-folgen/</a:t>
            </a:r>
          </a:p>
        </p:txBody>
      </p:sp>
      <p:pic>
        <p:nvPicPr>
          <p:cNvPr id="4" name="Grafik 3"/>
          <p:cNvPicPr>
            <a:picLocks noChangeAspect="1"/>
          </p:cNvPicPr>
          <p:nvPr/>
        </p:nvPicPr>
        <p:blipFill>
          <a:blip r:embed="rId4" cstate="print"/>
          <a:stretch>
            <a:fillRect/>
          </a:stretch>
        </p:blipFill>
        <p:spPr>
          <a:xfrm>
            <a:off x="4139952" y="4005064"/>
            <a:ext cx="4953744" cy="2786481"/>
          </a:xfrm>
          <a:prstGeom prst="rect">
            <a:avLst/>
          </a:prstGeom>
        </p:spPr>
      </p:pic>
      <p:sp>
        <p:nvSpPr>
          <p:cNvPr id="7" name="Rechteck 6"/>
          <p:cNvSpPr/>
          <p:nvPr/>
        </p:nvSpPr>
        <p:spPr>
          <a:xfrm>
            <a:off x="4067944" y="6413266"/>
            <a:ext cx="3901786" cy="400110"/>
          </a:xfrm>
          <a:prstGeom prst="rect">
            <a:avLst/>
          </a:prstGeom>
        </p:spPr>
        <p:txBody>
          <a:bodyPr wrap="square">
            <a:spAutoFit/>
          </a:bodyPr>
          <a:lstStyle/>
          <a:p>
            <a:r>
              <a:rPr lang="de-DE" sz="1000" dirty="0">
                <a:solidFill>
                  <a:schemeClr val="bg1"/>
                </a:solidFill>
                <a:latin typeface="Calibri" panose="020F0502020204030204" pitchFamily="34" charset="0"/>
                <a:cs typeface="Calibri" panose="020F0502020204030204" pitchFamily="34" charset="0"/>
              </a:rPr>
              <a:t>https://www.bz-berlin.de/berlin/berliner-wald-soll-unser-wasser-retten-aber-wer-rettet-den-wald</a:t>
            </a:r>
          </a:p>
        </p:txBody>
      </p:sp>
      <p:sp>
        <p:nvSpPr>
          <p:cNvPr id="8" name="Rechteck 7"/>
          <p:cNvSpPr/>
          <p:nvPr/>
        </p:nvSpPr>
        <p:spPr>
          <a:xfrm>
            <a:off x="179513" y="6155604"/>
            <a:ext cx="4014192" cy="400110"/>
          </a:xfrm>
          <a:prstGeom prst="rect">
            <a:avLst/>
          </a:prstGeom>
        </p:spPr>
        <p:txBody>
          <a:bodyPr wrap="square">
            <a:spAutoFit/>
          </a:bodyPr>
          <a:lstStyle/>
          <a:p>
            <a:r>
              <a:rPr lang="de-DE" sz="2000" b="1" dirty="0" smtClean="0">
                <a:solidFill>
                  <a:schemeClr val="tx1">
                    <a:lumMod val="50000"/>
                    <a:lumOff val="50000"/>
                  </a:schemeClr>
                </a:solidFill>
                <a:latin typeface="Calibri" panose="020F0502020204030204" pitchFamily="34" charset="0"/>
                <a:cs typeface="Calibri" panose="020F0502020204030204" pitchFamily="34" charset="0"/>
              </a:rPr>
              <a:t>Berliner Wälder September 2018</a:t>
            </a:r>
            <a:endParaRPr lang="de-DE" sz="20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Rechteck 8"/>
          <p:cNvSpPr/>
          <p:nvPr/>
        </p:nvSpPr>
        <p:spPr>
          <a:xfrm>
            <a:off x="4711632" y="1772816"/>
            <a:ext cx="4014192" cy="400110"/>
          </a:xfrm>
          <a:prstGeom prst="rect">
            <a:avLst/>
          </a:prstGeom>
        </p:spPr>
        <p:txBody>
          <a:bodyPr wrap="square">
            <a:spAutoFit/>
          </a:bodyPr>
          <a:lstStyle/>
          <a:p>
            <a:r>
              <a:rPr lang="de-DE" sz="2000" b="1" dirty="0" smtClean="0">
                <a:solidFill>
                  <a:schemeClr val="tx1">
                    <a:lumMod val="50000"/>
                    <a:lumOff val="50000"/>
                  </a:schemeClr>
                </a:solidFill>
                <a:latin typeface="Calibri" panose="020F0502020204030204" pitchFamily="34" charset="0"/>
                <a:cs typeface="Calibri" panose="020F0502020204030204" pitchFamily="34" charset="0"/>
              </a:rPr>
              <a:t>Park Sanssouci September 2018</a:t>
            </a:r>
            <a:endParaRPr lang="de-DE" sz="2000" b="1"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53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Folgen für Berlin</a:t>
            </a:r>
            <a:endParaRPr lang="de-DE" sz="2900" b="1" dirty="0"/>
          </a:p>
        </p:txBody>
      </p:sp>
      <p:sp>
        <p:nvSpPr>
          <p:cNvPr id="3" name="Rechteck 2"/>
          <p:cNvSpPr/>
          <p:nvPr/>
        </p:nvSpPr>
        <p:spPr>
          <a:xfrm>
            <a:off x="125760" y="4109010"/>
            <a:ext cx="4014192" cy="400110"/>
          </a:xfrm>
          <a:prstGeom prst="rect">
            <a:avLst/>
          </a:prstGeom>
        </p:spPr>
        <p:txBody>
          <a:bodyPr wrap="square">
            <a:spAutoFit/>
          </a:bodyPr>
          <a:lstStyle/>
          <a:p>
            <a:r>
              <a:rPr lang="de-DE" sz="1000" dirty="0">
                <a:solidFill>
                  <a:schemeClr val="bg1"/>
                </a:solidFill>
                <a:latin typeface="Calibri" panose="020F0502020204030204" pitchFamily="34" charset="0"/>
                <a:cs typeface="Calibri" panose="020F0502020204030204" pitchFamily="34" charset="0"/>
              </a:rPr>
              <a:t>https://www.eskp.de/klimawandel/duerre-und-hitze-und-die-volkswirtschaftlichen-folgen/</a:t>
            </a:r>
          </a:p>
        </p:txBody>
      </p:sp>
      <p:sp>
        <p:nvSpPr>
          <p:cNvPr id="7" name="Rechteck 6"/>
          <p:cNvSpPr/>
          <p:nvPr/>
        </p:nvSpPr>
        <p:spPr>
          <a:xfrm>
            <a:off x="4067944" y="6413266"/>
            <a:ext cx="3901786" cy="400110"/>
          </a:xfrm>
          <a:prstGeom prst="rect">
            <a:avLst/>
          </a:prstGeom>
        </p:spPr>
        <p:txBody>
          <a:bodyPr wrap="square">
            <a:spAutoFit/>
          </a:bodyPr>
          <a:lstStyle/>
          <a:p>
            <a:r>
              <a:rPr lang="de-DE" sz="1000" dirty="0">
                <a:solidFill>
                  <a:schemeClr val="bg1"/>
                </a:solidFill>
                <a:latin typeface="Calibri" panose="020F0502020204030204" pitchFamily="34" charset="0"/>
                <a:cs typeface="Calibri" panose="020F0502020204030204" pitchFamily="34" charset="0"/>
              </a:rPr>
              <a:t>https://www.bz-berlin.de/berlin/berliner-wald-soll-unser-wasser-retten-aber-wer-rettet-den-wald</a:t>
            </a:r>
          </a:p>
        </p:txBody>
      </p:sp>
      <p:sp>
        <p:nvSpPr>
          <p:cNvPr id="8" name="Rechteck 7"/>
          <p:cNvSpPr/>
          <p:nvPr/>
        </p:nvSpPr>
        <p:spPr>
          <a:xfrm>
            <a:off x="341784" y="6013995"/>
            <a:ext cx="4014192" cy="707886"/>
          </a:xfrm>
          <a:prstGeom prst="rect">
            <a:avLst/>
          </a:prstGeom>
        </p:spPr>
        <p:txBody>
          <a:bodyPr wrap="square">
            <a:spAutoFit/>
          </a:bodyPr>
          <a:lstStyle/>
          <a:p>
            <a:r>
              <a:rPr lang="de-DE" sz="2000" b="1" dirty="0" smtClean="0">
                <a:solidFill>
                  <a:schemeClr val="tx1">
                    <a:lumMod val="50000"/>
                    <a:lumOff val="50000"/>
                  </a:schemeClr>
                </a:solidFill>
                <a:latin typeface="Calibri" panose="020F0502020204030204" pitchFamily="34" charset="0"/>
                <a:cs typeface="Calibri" panose="020F0502020204030204" pitchFamily="34" charset="0"/>
              </a:rPr>
              <a:t>Berlin-Moabit – Ufer der Spree August 2017</a:t>
            </a:r>
            <a:endParaRPr lang="de-DE" sz="20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Rechteck 8"/>
          <p:cNvSpPr/>
          <p:nvPr/>
        </p:nvSpPr>
        <p:spPr>
          <a:xfrm>
            <a:off x="5004048" y="1793185"/>
            <a:ext cx="4014192" cy="400110"/>
          </a:xfrm>
          <a:prstGeom prst="rect">
            <a:avLst/>
          </a:prstGeom>
        </p:spPr>
        <p:txBody>
          <a:bodyPr wrap="square">
            <a:spAutoFit/>
          </a:bodyPr>
          <a:lstStyle/>
          <a:p>
            <a:r>
              <a:rPr lang="de-DE" sz="2000" b="1" dirty="0" smtClean="0">
                <a:solidFill>
                  <a:schemeClr val="tx1">
                    <a:lumMod val="50000"/>
                    <a:lumOff val="50000"/>
                  </a:schemeClr>
                </a:solidFill>
                <a:latin typeface="Calibri" panose="020F0502020204030204" pitchFamily="34" charset="0"/>
                <a:cs typeface="Calibri" panose="020F0502020204030204" pitchFamily="34" charset="0"/>
              </a:rPr>
              <a:t>S-Bahnhof </a:t>
            </a:r>
            <a:r>
              <a:rPr lang="de-DE" sz="2000" b="1" dirty="0" err="1" smtClean="0">
                <a:solidFill>
                  <a:schemeClr val="tx1">
                    <a:lumMod val="50000"/>
                    <a:lumOff val="50000"/>
                  </a:schemeClr>
                </a:solidFill>
                <a:latin typeface="Calibri" panose="020F0502020204030204" pitchFamily="34" charset="0"/>
                <a:cs typeface="Calibri" panose="020F0502020204030204" pitchFamily="34" charset="0"/>
              </a:rPr>
              <a:t>Yorckstraße</a:t>
            </a:r>
            <a:r>
              <a:rPr lang="de-DE" sz="2000" b="1" dirty="0" smtClean="0">
                <a:solidFill>
                  <a:schemeClr val="tx1">
                    <a:lumMod val="50000"/>
                    <a:lumOff val="50000"/>
                  </a:schemeClr>
                </a:solidFill>
                <a:latin typeface="Calibri" panose="020F0502020204030204" pitchFamily="34" charset="0"/>
                <a:cs typeface="Calibri" panose="020F0502020204030204" pitchFamily="34" charset="0"/>
              </a:rPr>
              <a:t> August 2017</a:t>
            </a:r>
            <a:endParaRPr lang="de-DE" sz="2000" b="1"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6" name="Grafik 5"/>
          <p:cNvPicPr>
            <a:picLocks noChangeAspect="1"/>
          </p:cNvPicPr>
          <p:nvPr/>
        </p:nvPicPr>
        <p:blipFill>
          <a:blip r:embed="rId3" cstate="print"/>
          <a:stretch>
            <a:fillRect/>
          </a:stretch>
        </p:blipFill>
        <p:spPr>
          <a:xfrm>
            <a:off x="193366" y="1772816"/>
            <a:ext cx="4810682" cy="2690976"/>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3459749"/>
            <a:ext cx="4758926" cy="3353171"/>
          </a:xfrm>
          <a:prstGeom prst="rect">
            <a:avLst/>
          </a:prstGeom>
        </p:spPr>
      </p:pic>
      <p:sp>
        <p:nvSpPr>
          <p:cNvPr id="2" name="Rechteck 1"/>
          <p:cNvSpPr/>
          <p:nvPr/>
        </p:nvSpPr>
        <p:spPr>
          <a:xfrm>
            <a:off x="125760" y="4017515"/>
            <a:ext cx="4572000" cy="400110"/>
          </a:xfrm>
          <a:prstGeom prst="rect">
            <a:avLst/>
          </a:prstGeom>
        </p:spPr>
        <p:txBody>
          <a:bodyPr>
            <a:spAutoFit/>
          </a:bodyPr>
          <a:lstStyle/>
          <a:p>
            <a:r>
              <a:rPr lang="de-DE" sz="1000" dirty="0">
                <a:solidFill>
                  <a:schemeClr val="bg1"/>
                </a:solidFill>
                <a:latin typeface="Calibri" panose="020F0502020204030204" pitchFamily="34" charset="0"/>
                <a:cs typeface="Calibri" panose="020F0502020204030204" pitchFamily="34" charset="0"/>
              </a:rPr>
              <a:t>https://www.berliner-zeitung.de/berlin/dauer--und-starkregen-sommer-2017-ist-der-nasseste-seit-1881-28251718</a:t>
            </a:r>
          </a:p>
        </p:txBody>
      </p:sp>
      <p:sp>
        <p:nvSpPr>
          <p:cNvPr id="11" name="Rechteck 10"/>
          <p:cNvSpPr/>
          <p:nvPr/>
        </p:nvSpPr>
        <p:spPr>
          <a:xfrm>
            <a:off x="4355976" y="6367099"/>
            <a:ext cx="4572000" cy="400110"/>
          </a:xfrm>
          <a:prstGeom prst="rect">
            <a:avLst/>
          </a:prstGeom>
        </p:spPr>
        <p:txBody>
          <a:bodyPr>
            <a:spAutoFit/>
          </a:bodyPr>
          <a:lstStyle/>
          <a:p>
            <a:r>
              <a:rPr lang="de-DE" sz="1000" dirty="0">
                <a:solidFill>
                  <a:schemeClr val="bg1"/>
                </a:solidFill>
                <a:latin typeface="Calibri" panose="020F0502020204030204" pitchFamily="34" charset="0"/>
                <a:cs typeface="Calibri" panose="020F0502020204030204" pitchFamily="34" charset="0"/>
              </a:rPr>
              <a:t>https://www.berliner-zeitung.de/berlin/dauer--und-starkregen-sommer-2017-ist-der-nasseste-seit-1881-28251718</a:t>
            </a:r>
          </a:p>
        </p:txBody>
      </p:sp>
    </p:spTree>
    <p:extLst>
      <p:ext uri="{BB962C8B-B14F-4D97-AF65-F5344CB8AC3E}">
        <p14:creationId xmlns:p14="http://schemas.microsoft.com/office/powerpoint/2010/main" val="3873792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Folgen für Berlin</a:t>
            </a:r>
            <a:endParaRPr lang="de-DE" sz="2900" b="1" dirty="0"/>
          </a:p>
        </p:txBody>
      </p:sp>
      <p:sp>
        <p:nvSpPr>
          <p:cNvPr id="3" name="Rechteck 2"/>
          <p:cNvSpPr/>
          <p:nvPr/>
        </p:nvSpPr>
        <p:spPr>
          <a:xfrm>
            <a:off x="125760" y="4109010"/>
            <a:ext cx="4014192" cy="400110"/>
          </a:xfrm>
          <a:prstGeom prst="rect">
            <a:avLst/>
          </a:prstGeom>
        </p:spPr>
        <p:txBody>
          <a:bodyPr wrap="square">
            <a:spAutoFit/>
          </a:bodyPr>
          <a:lstStyle/>
          <a:p>
            <a:r>
              <a:rPr lang="de-DE" sz="1000" dirty="0">
                <a:solidFill>
                  <a:schemeClr val="bg1"/>
                </a:solidFill>
                <a:latin typeface="Calibri" panose="020F0502020204030204" pitchFamily="34" charset="0"/>
                <a:cs typeface="Calibri" panose="020F0502020204030204" pitchFamily="34" charset="0"/>
              </a:rPr>
              <a:t>https://www.eskp.de/klimawandel/duerre-und-hitze-und-die-volkswirtschaftlichen-folgen/</a:t>
            </a:r>
          </a:p>
        </p:txBody>
      </p:sp>
      <p:sp>
        <p:nvSpPr>
          <p:cNvPr id="7" name="Rechteck 6"/>
          <p:cNvSpPr/>
          <p:nvPr/>
        </p:nvSpPr>
        <p:spPr>
          <a:xfrm>
            <a:off x="4067944" y="6413266"/>
            <a:ext cx="3901786" cy="400110"/>
          </a:xfrm>
          <a:prstGeom prst="rect">
            <a:avLst/>
          </a:prstGeom>
        </p:spPr>
        <p:txBody>
          <a:bodyPr wrap="square">
            <a:spAutoFit/>
          </a:bodyPr>
          <a:lstStyle/>
          <a:p>
            <a:r>
              <a:rPr lang="de-DE" sz="1000" dirty="0">
                <a:solidFill>
                  <a:schemeClr val="bg1"/>
                </a:solidFill>
                <a:latin typeface="Calibri" panose="020F0502020204030204" pitchFamily="34" charset="0"/>
                <a:cs typeface="Calibri" panose="020F0502020204030204" pitchFamily="34" charset="0"/>
              </a:rPr>
              <a:t>https://www.bz-berlin.de/berlin/berliner-wald-soll-unser-wasser-retten-aber-wer-rettet-den-wald</a:t>
            </a:r>
          </a:p>
        </p:txBody>
      </p:sp>
      <p:sp>
        <p:nvSpPr>
          <p:cNvPr id="8" name="Rechteck 7"/>
          <p:cNvSpPr/>
          <p:nvPr/>
        </p:nvSpPr>
        <p:spPr>
          <a:xfrm>
            <a:off x="179512" y="6213210"/>
            <a:ext cx="4014192" cy="400110"/>
          </a:xfrm>
          <a:prstGeom prst="rect">
            <a:avLst/>
          </a:prstGeom>
        </p:spPr>
        <p:txBody>
          <a:bodyPr wrap="square">
            <a:spAutoFit/>
          </a:bodyPr>
          <a:lstStyle/>
          <a:p>
            <a:r>
              <a:rPr lang="de-DE" sz="2000" b="1" dirty="0" smtClean="0">
                <a:solidFill>
                  <a:schemeClr val="tx1">
                    <a:lumMod val="50000"/>
                    <a:lumOff val="50000"/>
                  </a:schemeClr>
                </a:solidFill>
                <a:latin typeface="Calibri" panose="020F0502020204030204" pitchFamily="34" charset="0"/>
                <a:cs typeface="Calibri" panose="020F0502020204030204" pitchFamily="34" charset="0"/>
              </a:rPr>
              <a:t>Berlin Charlottenburg, August 2017</a:t>
            </a:r>
            <a:endParaRPr lang="de-DE" sz="20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Rechteck 8"/>
          <p:cNvSpPr/>
          <p:nvPr/>
        </p:nvSpPr>
        <p:spPr>
          <a:xfrm>
            <a:off x="4788024" y="1773923"/>
            <a:ext cx="4014192" cy="707886"/>
          </a:xfrm>
          <a:prstGeom prst="rect">
            <a:avLst/>
          </a:prstGeom>
        </p:spPr>
        <p:txBody>
          <a:bodyPr wrap="square">
            <a:spAutoFit/>
          </a:bodyPr>
          <a:lstStyle/>
          <a:p>
            <a:r>
              <a:rPr lang="de-DE" sz="2000" b="1" dirty="0">
                <a:solidFill>
                  <a:schemeClr val="tx1">
                    <a:lumMod val="50000"/>
                    <a:lumOff val="50000"/>
                  </a:schemeClr>
                </a:solidFill>
                <a:latin typeface="Calibri" panose="020F0502020204030204" pitchFamily="34" charset="0"/>
                <a:cs typeface="Calibri" panose="020F0502020204030204" pitchFamily="34" charset="0"/>
              </a:rPr>
              <a:t>Blitze </a:t>
            </a:r>
            <a:r>
              <a:rPr lang="de-DE" sz="2000" b="1" dirty="0" smtClean="0">
                <a:solidFill>
                  <a:schemeClr val="tx1">
                    <a:lumMod val="50000"/>
                    <a:lumOff val="50000"/>
                  </a:schemeClr>
                </a:solidFill>
                <a:latin typeface="Calibri" panose="020F0502020204030204" pitchFamily="34" charset="0"/>
                <a:cs typeface="Calibri" panose="020F0502020204030204" pitchFamily="34" charset="0"/>
              </a:rPr>
              <a:t>im </a:t>
            </a:r>
            <a:r>
              <a:rPr lang="de-DE" sz="2000" b="1" dirty="0">
                <a:solidFill>
                  <a:schemeClr val="tx1">
                    <a:lumMod val="50000"/>
                    <a:lumOff val="50000"/>
                  </a:schemeClr>
                </a:solidFill>
                <a:latin typeface="Calibri" panose="020F0502020204030204" pitchFamily="34" charset="0"/>
                <a:cs typeface="Calibri" panose="020F0502020204030204" pitchFamily="34" charset="0"/>
              </a:rPr>
              <a:t>Landkreis Oder-Spree (Brandenburg</a:t>
            </a:r>
            <a:r>
              <a:rPr lang="de-DE" sz="2000" b="1" dirty="0" smtClean="0">
                <a:solidFill>
                  <a:schemeClr val="tx1">
                    <a:lumMod val="50000"/>
                    <a:lumOff val="50000"/>
                  </a:schemeClr>
                </a:solidFill>
                <a:latin typeface="Calibri" panose="020F0502020204030204" pitchFamily="34" charset="0"/>
                <a:cs typeface="Calibri" panose="020F0502020204030204" pitchFamily="34" charset="0"/>
              </a:rPr>
              <a:t>), August 2017</a:t>
            </a:r>
            <a:endParaRPr lang="de-DE" sz="2000" b="1"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11" name="Grafik 10"/>
          <p:cNvPicPr>
            <a:picLocks noChangeAspect="1"/>
          </p:cNvPicPr>
          <p:nvPr/>
        </p:nvPicPr>
        <p:blipFill rotWithShape="1">
          <a:blip r:embed="rId3" cstate="print"/>
          <a:srcRect l="18735" t="36053" r="43960" b="24155"/>
          <a:stretch/>
        </p:blipFill>
        <p:spPr>
          <a:xfrm>
            <a:off x="125760" y="1766130"/>
            <a:ext cx="4518248" cy="3012165"/>
          </a:xfrm>
          <a:prstGeom prst="rect">
            <a:avLst/>
          </a:prstGeom>
        </p:spPr>
      </p:pic>
      <p:sp>
        <p:nvSpPr>
          <p:cNvPr id="12" name="Rechteck 11"/>
          <p:cNvSpPr/>
          <p:nvPr/>
        </p:nvSpPr>
        <p:spPr>
          <a:xfrm>
            <a:off x="98884" y="1779566"/>
            <a:ext cx="4572000" cy="400110"/>
          </a:xfrm>
          <a:prstGeom prst="rect">
            <a:avLst/>
          </a:prstGeom>
        </p:spPr>
        <p:txBody>
          <a:bodyPr>
            <a:spAutoFit/>
          </a:bodyPr>
          <a:lstStyle/>
          <a:p>
            <a:r>
              <a:rPr lang="de-DE" sz="1000" dirty="0">
                <a:solidFill>
                  <a:schemeClr val="bg1"/>
                </a:solidFill>
                <a:latin typeface="Calibri" panose="020F0502020204030204" pitchFamily="34" charset="0"/>
                <a:cs typeface="Calibri" panose="020F0502020204030204" pitchFamily="34" charset="0"/>
              </a:rPr>
              <a:t>https://www.stuttgarter-nachrichten.de/gallery.unwetter-blitz-und-donner-machen-hitze-ein-ende-param~1~0~0~9~false.cba5b4df-330a-48ad-92ea-b4e7ef6fd2db.html</a:t>
            </a:r>
          </a:p>
        </p:txBody>
      </p:sp>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3972246"/>
            <a:ext cx="4736584" cy="2841129"/>
          </a:xfrm>
          <a:prstGeom prst="rect">
            <a:avLst/>
          </a:prstGeom>
        </p:spPr>
      </p:pic>
      <p:sp>
        <p:nvSpPr>
          <p:cNvPr id="14" name="Rechteck 13"/>
          <p:cNvSpPr/>
          <p:nvPr/>
        </p:nvSpPr>
        <p:spPr>
          <a:xfrm>
            <a:off x="4355976" y="6413265"/>
            <a:ext cx="4572000" cy="400110"/>
          </a:xfrm>
          <a:prstGeom prst="rect">
            <a:avLst/>
          </a:prstGeom>
        </p:spPr>
        <p:txBody>
          <a:bodyPr>
            <a:spAutoFit/>
          </a:bodyPr>
          <a:lstStyle/>
          <a:p>
            <a:r>
              <a:rPr lang="de-DE" sz="1000" dirty="0">
                <a:solidFill>
                  <a:schemeClr val="bg1"/>
                </a:solidFill>
                <a:latin typeface="Calibri" panose="020F0502020204030204" pitchFamily="34" charset="0"/>
                <a:cs typeface="Calibri" panose="020F0502020204030204" pitchFamily="34" charset="0"/>
              </a:rPr>
              <a:t>https://diepresse.com/home/meinung/kommentare/leitartikel/5311328/Klimawandel_Eine-Glaubensfrage-wird-zum-Wirtschaftsfaktor</a:t>
            </a:r>
          </a:p>
        </p:txBody>
      </p:sp>
    </p:spTree>
    <p:extLst>
      <p:ext uri="{BB962C8B-B14F-4D97-AF65-F5344CB8AC3E}">
        <p14:creationId xmlns:p14="http://schemas.microsoft.com/office/powerpoint/2010/main" val="347751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Klimawandel in Deutschland-Berlin</a:t>
            </a:r>
            <a:endParaRPr lang="de-DE" sz="2900" b="1" dirty="0"/>
          </a:p>
        </p:txBody>
      </p:sp>
      <p:sp>
        <p:nvSpPr>
          <p:cNvPr id="5" name="Inhaltsplatzhalter 2"/>
          <p:cNvSpPr txBox="1">
            <a:spLocks/>
          </p:cNvSpPr>
          <p:nvPr/>
        </p:nvSpPr>
        <p:spPr>
          <a:xfrm>
            <a:off x="688032" y="1844824"/>
            <a:ext cx="7772400" cy="4608512"/>
          </a:xfrm>
          <a:prstGeom prst="rect">
            <a:avLst/>
          </a:prstGeom>
        </p:spPr>
        <p:txBody>
          <a:bodyPr anchor="t" anchorCtr="0">
            <a:noAutofit/>
          </a:bodyPr>
          <a:lstStyle/>
          <a:p>
            <a:r>
              <a:rPr lang="de-DE" sz="2200" u="sng" dirty="0" smtClean="0">
                <a:latin typeface="Calibri" panose="020F0502020204030204" pitchFamily="34" charset="0"/>
                <a:cs typeface="Calibri" panose="020F0502020204030204" pitchFamily="34" charset="0"/>
              </a:rPr>
              <a:t>Projektion für 2100 für Berlin:</a:t>
            </a:r>
          </a:p>
          <a:p>
            <a:endParaRPr lang="de-DE" sz="2200" dirty="0" smtClean="0">
              <a:latin typeface="Calibri" panose="020F0502020204030204" pitchFamily="34" charset="0"/>
              <a:cs typeface="Calibri" panose="020F0502020204030204" pitchFamily="34" charset="0"/>
            </a:endParaRPr>
          </a:p>
          <a:p>
            <a:pPr>
              <a:buFont typeface="Arial" pitchFamily="34" charset="0"/>
              <a:buChar char="•"/>
            </a:pPr>
            <a:r>
              <a:rPr lang="de-DE" sz="2200" dirty="0">
                <a:latin typeface="Calibri" panose="020F0502020204030204" pitchFamily="34" charset="0"/>
                <a:cs typeface="Calibri" panose="020F0502020204030204" pitchFamily="34" charset="0"/>
              </a:rPr>
              <a:t> </a:t>
            </a:r>
            <a:r>
              <a:rPr lang="de-DE" sz="2200" dirty="0" smtClean="0">
                <a:latin typeface="Calibri" panose="020F0502020204030204" pitchFamily="34" charset="0"/>
                <a:cs typeface="Calibri" panose="020F0502020204030204" pitchFamily="34" charset="0"/>
              </a:rPr>
              <a:t>Winter </a:t>
            </a:r>
            <a:r>
              <a:rPr lang="de-DE" sz="2200" dirty="0">
                <a:latin typeface="Calibri" panose="020F0502020204030204" pitchFamily="34" charset="0"/>
                <a:cs typeface="Calibri" panose="020F0502020204030204" pitchFamily="34" charset="0"/>
              </a:rPr>
              <a:t>wärmer</a:t>
            </a:r>
          </a:p>
          <a:p>
            <a:pPr>
              <a:buFont typeface="Arial" pitchFamily="34" charset="0"/>
              <a:buChar char="•"/>
            </a:pPr>
            <a:r>
              <a:rPr lang="de-DE" sz="2200" dirty="0" smtClean="0">
                <a:latin typeface="Calibri" panose="020F0502020204030204" pitchFamily="34" charset="0"/>
                <a:cs typeface="Calibri" panose="020F0502020204030204" pitchFamily="34" charset="0"/>
              </a:rPr>
              <a:t> Anstieg </a:t>
            </a:r>
            <a:r>
              <a:rPr lang="de-DE" sz="2200" dirty="0">
                <a:latin typeface="Calibri" panose="020F0502020204030204" pitchFamily="34" charset="0"/>
                <a:cs typeface="Calibri" panose="020F0502020204030204" pitchFamily="34" charset="0"/>
              </a:rPr>
              <a:t>von </a:t>
            </a:r>
            <a:r>
              <a:rPr lang="de-DE" sz="2200" dirty="0" smtClean="0">
                <a:latin typeface="Calibri" panose="020F0502020204030204" pitchFamily="34" charset="0"/>
                <a:cs typeface="Calibri" panose="020F0502020204030204" pitchFamily="34" charset="0"/>
              </a:rPr>
              <a:t>jährliche Temperaturen </a:t>
            </a:r>
            <a:r>
              <a:rPr lang="de-DE" sz="2200" dirty="0">
                <a:latin typeface="Calibri" panose="020F0502020204030204" pitchFamily="34" charset="0"/>
                <a:cs typeface="Calibri" panose="020F0502020204030204" pitchFamily="34" charset="0"/>
              </a:rPr>
              <a:t>um +3,1°C</a:t>
            </a:r>
          </a:p>
          <a:p>
            <a:pPr lvl="0">
              <a:buFont typeface="Arial" pitchFamily="34" charset="0"/>
              <a:buChar char="•"/>
            </a:pPr>
            <a:endParaRPr lang="de-DE" sz="2200" dirty="0" smtClean="0">
              <a:latin typeface="Calibri" panose="020F0502020204030204" pitchFamily="34" charset="0"/>
              <a:cs typeface="Calibri" panose="020F0502020204030204" pitchFamily="34" charset="0"/>
            </a:endParaRPr>
          </a:p>
          <a:p>
            <a:pPr>
              <a:buFont typeface="Arial" pitchFamily="34" charset="0"/>
              <a:buChar char="•"/>
            </a:pPr>
            <a:r>
              <a:rPr lang="de-DE" sz="2200" dirty="0" smtClean="0">
                <a:latin typeface="Calibri" panose="020F0502020204030204" pitchFamily="34" charset="0"/>
                <a:cs typeface="Calibri" panose="020F0502020204030204" pitchFamily="34" charset="0"/>
              </a:rPr>
              <a:t> Sommer länger und Winter kürzer </a:t>
            </a:r>
          </a:p>
          <a:p>
            <a:pPr>
              <a:buFont typeface="Arial" pitchFamily="34" charset="0"/>
              <a:buChar char="•"/>
            </a:pPr>
            <a:r>
              <a:rPr lang="de-DE" sz="2200" dirty="0">
                <a:latin typeface="Calibri" panose="020F0502020204030204" pitchFamily="34" charset="0"/>
                <a:cs typeface="Calibri" panose="020F0502020204030204" pitchFamily="34" charset="0"/>
              </a:rPr>
              <a:t> </a:t>
            </a:r>
            <a:r>
              <a:rPr lang="de-DE" sz="2200" dirty="0" smtClean="0">
                <a:latin typeface="Calibri" panose="020F0502020204030204" pitchFamily="34" charset="0"/>
                <a:cs typeface="Calibri" panose="020F0502020204030204" pitchFamily="34" charset="0"/>
              </a:rPr>
              <a:t>Verlängerung </a:t>
            </a:r>
            <a:r>
              <a:rPr lang="de-DE" sz="2200" dirty="0">
                <a:latin typeface="Calibri" panose="020F0502020204030204" pitchFamily="34" charset="0"/>
                <a:cs typeface="Calibri" panose="020F0502020204030204" pitchFamily="34" charset="0"/>
              </a:rPr>
              <a:t>der Vegetationsperiode um circa 17 Tage</a:t>
            </a:r>
          </a:p>
          <a:p>
            <a:pPr lvl="0">
              <a:buFont typeface="Arial" pitchFamily="34" charset="0"/>
              <a:buChar char="•"/>
            </a:pPr>
            <a:endParaRPr lang="de-DE" sz="2200" dirty="0" smtClean="0">
              <a:latin typeface="Calibri" panose="020F0502020204030204" pitchFamily="34" charset="0"/>
              <a:cs typeface="Calibri" panose="020F0502020204030204" pitchFamily="34" charset="0"/>
            </a:endParaRPr>
          </a:p>
          <a:p>
            <a:pPr>
              <a:buFont typeface="Arial" pitchFamily="34" charset="0"/>
              <a:buChar char="•"/>
            </a:pPr>
            <a:r>
              <a:rPr lang="de-DE" sz="2200" dirty="0" smtClean="0">
                <a:latin typeface="Calibri" panose="020F0502020204030204" pitchFamily="34" charset="0"/>
                <a:cs typeface="Calibri" panose="020F0502020204030204" pitchFamily="34" charset="0"/>
              </a:rPr>
              <a:t> Verlagerung des Niederschlags von Sommer in Winter</a:t>
            </a:r>
          </a:p>
          <a:p>
            <a:pPr>
              <a:buFont typeface="Arial" pitchFamily="34" charset="0"/>
              <a:buChar char="•"/>
            </a:pPr>
            <a:r>
              <a:rPr lang="de-DE" sz="2200" dirty="0" smtClean="0">
                <a:latin typeface="Calibri" panose="020F0502020204030204" pitchFamily="34" charset="0"/>
                <a:cs typeface="Calibri" panose="020F0502020204030204" pitchFamily="34" charset="0"/>
              </a:rPr>
              <a:t> Weniger </a:t>
            </a:r>
            <a:r>
              <a:rPr lang="de-DE" sz="2200" dirty="0">
                <a:latin typeface="Calibri" panose="020F0502020204030204" pitchFamily="34" charset="0"/>
                <a:cs typeface="Calibri" panose="020F0502020204030204" pitchFamily="34" charset="0"/>
              </a:rPr>
              <a:t>Regen in Sommer -4,8 mm </a:t>
            </a:r>
          </a:p>
          <a:p>
            <a:pPr lvl="0">
              <a:buFont typeface="Arial" pitchFamily="34" charset="0"/>
              <a:buChar char="•"/>
            </a:pPr>
            <a:endParaRPr lang="de-DE" sz="2200" dirty="0" smtClean="0">
              <a:latin typeface="Calibri" panose="020F0502020204030204" pitchFamily="34" charset="0"/>
              <a:cs typeface="Calibri" panose="020F0502020204030204" pitchFamily="34" charset="0"/>
            </a:endParaRPr>
          </a:p>
          <a:p>
            <a:pPr lvl="0">
              <a:buFont typeface="Arial" pitchFamily="34" charset="0"/>
              <a:buChar char="•"/>
            </a:pPr>
            <a:r>
              <a:rPr lang="de-DE" sz="2200" dirty="0" smtClean="0">
                <a:latin typeface="Calibri" panose="020F0502020204030204" pitchFamily="34" charset="0"/>
                <a:cs typeface="Calibri" panose="020F0502020204030204" pitchFamily="34" charset="0"/>
              </a:rPr>
              <a:t> Zunahme von Wetterextremen</a:t>
            </a:r>
          </a:p>
          <a:p>
            <a:pPr lvl="0"/>
            <a:endParaRPr lang="de-DE" sz="2200" dirty="0" smtClean="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4804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Projektion für Berlin</a:t>
            </a:r>
            <a:endParaRPr lang="de-DE" sz="2900" b="1" dirty="0"/>
          </a:p>
        </p:txBody>
      </p:sp>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l="17489" r="23295" b="4128"/>
          <a:stretch/>
        </p:blipFill>
        <p:spPr>
          <a:xfrm>
            <a:off x="2119818" y="1772816"/>
            <a:ext cx="5048380" cy="4758345"/>
          </a:xfrm>
          <a:prstGeom prst="rect">
            <a:avLst/>
          </a:prstGeom>
        </p:spPr>
      </p:pic>
      <p:sp>
        <p:nvSpPr>
          <p:cNvPr id="2" name="Textfeld 1"/>
          <p:cNvSpPr txBox="1"/>
          <p:nvPr/>
        </p:nvSpPr>
        <p:spPr>
          <a:xfrm>
            <a:off x="2483768" y="6131051"/>
            <a:ext cx="1193468" cy="369332"/>
          </a:xfrm>
          <a:prstGeom prst="rect">
            <a:avLst/>
          </a:prstGeom>
          <a:noFill/>
        </p:spPr>
        <p:txBody>
          <a:bodyPr wrap="none" rtlCol="0">
            <a:spAutoFit/>
          </a:bodyPr>
          <a:lstStyle/>
          <a:p>
            <a:r>
              <a:rPr lang="de-DE" b="1" dirty="0" smtClean="0">
                <a:latin typeface="Arial" panose="020B0604020202020204" pitchFamily="34" charset="0"/>
                <a:cs typeface="Arial" panose="020B0604020202020204" pitchFamily="34" charset="0"/>
              </a:rPr>
              <a:t>Toulouse</a:t>
            </a:r>
            <a:endParaRPr lang="de-DE" b="1" dirty="0">
              <a:latin typeface="Arial" panose="020B0604020202020204" pitchFamily="34" charset="0"/>
              <a:cs typeface="Arial" panose="020B0604020202020204" pitchFamily="34" charset="0"/>
            </a:endParaRPr>
          </a:p>
        </p:txBody>
      </p:sp>
      <p:sp>
        <p:nvSpPr>
          <p:cNvPr id="5" name="Textfeld 4"/>
          <p:cNvSpPr txBox="1"/>
          <p:nvPr/>
        </p:nvSpPr>
        <p:spPr>
          <a:xfrm>
            <a:off x="5868144" y="1916832"/>
            <a:ext cx="838691" cy="369332"/>
          </a:xfrm>
          <a:prstGeom prst="rect">
            <a:avLst/>
          </a:prstGeom>
          <a:noFill/>
        </p:spPr>
        <p:txBody>
          <a:bodyPr wrap="none" rtlCol="0">
            <a:spAutoFit/>
          </a:bodyPr>
          <a:lstStyle/>
          <a:p>
            <a:r>
              <a:rPr lang="de-DE" b="1" dirty="0" smtClean="0">
                <a:latin typeface="Arial" panose="020B0604020202020204" pitchFamily="34" charset="0"/>
                <a:cs typeface="Arial" panose="020B0604020202020204" pitchFamily="34" charset="0"/>
              </a:rPr>
              <a:t>Berlin</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965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Brainstorming Klimaanpassung</a:t>
            </a:r>
            <a:endParaRPr lang="de-DE" sz="2900" b="1" dirty="0"/>
          </a:p>
        </p:txBody>
      </p:sp>
      <p:sp>
        <p:nvSpPr>
          <p:cNvPr id="5" name="Inhaltsplatzhalter 2"/>
          <p:cNvSpPr txBox="1">
            <a:spLocks/>
          </p:cNvSpPr>
          <p:nvPr/>
        </p:nvSpPr>
        <p:spPr>
          <a:xfrm>
            <a:off x="323528" y="1844824"/>
            <a:ext cx="8640960" cy="4572000"/>
          </a:xfrm>
          <a:prstGeom prst="rect">
            <a:avLst/>
          </a:prstGeom>
        </p:spPr>
        <p:txBody>
          <a:bodyPr anchor="t" anchorCtr="0">
            <a:no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tabLst/>
              <a:defRPr/>
            </a:pPr>
            <a:r>
              <a:rPr lang="de-DE" sz="2400" b="1" dirty="0" smtClean="0">
                <a:solidFill>
                  <a:schemeClr val="bg1">
                    <a:lumMod val="50000"/>
                  </a:schemeClr>
                </a:solidFill>
                <a:latin typeface="Calibri" panose="020F0502020204030204" pitchFamily="34" charset="0"/>
                <a:cs typeface="Calibri" panose="020F0502020204030204" pitchFamily="34" charset="0"/>
              </a:rPr>
              <a:t>Leitfrage: Was bedeutet der Klimawandel für den Garten- und Landschaftsbau?</a:t>
            </a:r>
          </a:p>
          <a:p>
            <a:pPr marL="0" marR="0" lvl="0" indent="0" defTabSz="914400" rtl="0" eaLnBrk="1" fontAlgn="auto" latinLnBrk="0" hangingPunct="1">
              <a:lnSpc>
                <a:spcPct val="100000"/>
              </a:lnSpc>
              <a:spcBef>
                <a:spcPts val="580"/>
              </a:spcBef>
              <a:spcAft>
                <a:spcPts val="0"/>
              </a:spcAft>
              <a:buClr>
                <a:schemeClr val="accent1"/>
              </a:buClr>
              <a:buSzPct val="85000"/>
              <a:tabLst/>
              <a:defRPr/>
            </a:pPr>
            <a:endParaRPr kumimoji="0" lang="de-DE" sz="2400" i="0"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0" marR="0" lvl="0" indent="0" defTabSz="914400" rtl="0" eaLnBrk="1" fontAlgn="auto" latinLnBrk="0" hangingPunct="1">
              <a:lnSpc>
                <a:spcPct val="100000"/>
              </a:lnSpc>
              <a:spcBef>
                <a:spcPts val="580"/>
              </a:spcBef>
              <a:spcAft>
                <a:spcPts val="0"/>
              </a:spcAft>
              <a:buClr>
                <a:schemeClr val="accent1"/>
              </a:buClr>
              <a:buSzPct val="85000"/>
              <a:buFontTx/>
              <a:buChar char="-"/>
              <a:tabLst/>
              <a:defRPr/>
            </a:pPr>
            <a:endParaRPr kumimoji="0" lang="de-DE" sz="2400" i="0"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p:txBody>
      </p:sp>
      <p:sp>
        <p:nvSpPr>
          <p:cNvPr id="4" name="Inhaltsplatzhalter 2"/>
          <p:cNvSpPr txBox="1">
            <a:spLocks/>
          </p:cNvSpPr>
          <p:nvPr/>
        </p:nvSpPr>
        <p:spPr>
          <a:xfrm>
            <a:off x="547936" y="1997224"/>
            <a:ext cx="8280920" cy="4572000"/>
          </a:xfrm>
          <a:prstGeom prst="rect">
            <a:avLst/>
          </a:prstGeom>
        </p:spPr>
        <p:txBody>
          <a:bodyPr anchor="t" anchorCtr="0">
            <a:noAutofit/>
          </a:bodyPr>
          <a:lstStyle/>
          <a:p>
            <a:pPr marL="0" marR="0" lvl="0" indent="0" defTabSz="914400" rtl="0" eaLnBrk="1" fontAlgn="auto" latinLnBrk="0" hangingPunct="1">
              <a:lnSpc>
                <a:spcPct val="100000"/>
              </a:lnSpc>
              <a:spcBef>
                <a:spcPts val="580"/>
              </a:spcBef>
              <a:spcAft>
                <a:spcPts val="0"/>
              </a:spcAft>
              <a:buClr>
                <a:schemeClr val="accent1"/>
              </a:buClr>
              <a:buSzPct val="85000"/>
              <a:tabLst/>
              <a:defRPr/>
            </a:pPr>
            <a:endParaRPr kumimoji="0" lang="de-DE" sz="2400" i="0" u="none" strike="noStrike" kern="1200" cap="none" spc="0" normalizeH="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0" marR="0" lvl="0" indent="0" defTabSz="914400" rtl="0" eaLnBrk="1" fontAlgn="auto" latinLnBrk="0" hangingPunct="1">
              <a:lnSpc>
                <a:spcPct val="100000"/>
              </a:lnSpc>
              <a:spcBef>
                <a:spcPts val="580"/>
              </a:spcBef>
              <a:spcAft>
                <a:spcPts val="0"/>
              </a:spcAft>
              <a:buClr>
                <a:schemeClr val="accent1"/>
              </a:buClr>
              <a:buSzPct val="85000"/>
              <a:buFontTx/>
              <a:buChar char="-"/>
              <a:tabLst/>
              <a:defRPr/>
            </a:pPr>
            <a:endParaRPr kumimoji="0" lang="de-DE" sz="2400" i="0"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p:txBody>
      </p:sp>
      <p:sp>
        <p:nvSpPr>
          <p:cNvPr id="6" name="Inhaltsplatzhalter 2"/>
          <p:cNvSpPr txBox="1">
            <a:spLocks/>
          </p:cNvSpPr>
          <p:nvPr/>
        </p:nvSpPr>
        <p:spPr>
          <a:xfrm>
            <a:off x="539552" y="2060848"/>
            <a:ext cx="8064896" cy="4572000"/>
          </a:xfrm>
          <a:prstGeom prst="rect">
            <a:avLst/>
          </a:prstGeom>
        </p:spPr>
        <p:txBody>
          <a:bodyPr anchor="t" anchorCtr="0">
            <a:noAutofit/>
          </a:bodyPr>
          <a:lstStyle/>
          <a:p>
            <a:pPr marL="0" marR="0" lvl="0" indent="0" defTabSz="914400" rtl="0" eaLnBrk="1" fontAlgn="auto" latinLnBrk="0" hangingPunct="1">
              <a:lnSpc>
                <a:spcPct val="100000"/>
              </a:lnSpc>
              <a:spcBef>
                <a:spcPts val="580"/>
              </a:spcBef>
              <a:spcAft>
                <a:spcPts val="0"/>
              </a:spcAft>
              <a:buClr>
                <a:schemeClr val="accent1"/>
              </a:buClr>
              <a:buSzPct val="85000"/>
              <a:tabLst/>
              <a:defRPr/>
            </a:pPr>
            <a:endParaRPr kumimoji="0" lang="de-DE" sz="2400" i="0"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p:txBody>
      </p:sp>
      <p:sp>
        <p:nvSpPr>
          <p:cNvPr id="8" name="Inhaltsplatzhalter 2"/>
          <p:cNvSpPr txBox="1">
            <a:spLocks/>
          </p:cNvSpPr>
          <p:nvPr/>
        </p:nvSpPr>
        <p:spPr>
          <a:xfrm>
            <a:off x="827584" y="2492896"/>
            <a:ext cx="4752528" cy="2166317"/>
          </a:xfrm>
          <a:prstGeom prst="rect">
            <a:avLst/>
          </a:prstGeom>
        </p:spPr>
        <p:txBody>
          <a:bodyPr anchor="t" anchorCtr="0">
            <a:noAutofit/>
          </a:bodyPr>
          <a:lstStyle/>
          <a:p>
            <a:pPr marL="0" marR="0" lvl="0" indent="0" defTabSz="914400" rtl="0" eaLnBrk="1" fontAlgn="auto" latinLnBrk="0" hangingPunct="1">
              <a:lnSpc>
                <a:spcPct val="100000"/>
              </a:lnSpc>
              <a:spcBef>
                <a:spcPts val="580"/>
              </a:spcBef>
              <a:spcAft>
                <a:spcPts val="0"/>
              </a:spcAft>
              <a:buClr>
                <a:schemeClr val="accent1"/>
              </a:buClr>
              <a:buSzPct val="85000"/>
              <a:tabLst/>
              <a:defRPr/>
            </a:pPr>
            <a:endParaRPr kumimoji="0" lang="de-DE" sz="2400" i="0"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0" marR="0" lvl="0" indent="0" defTabSz="914400" rtl="0" eaLnBrk="1" fontAlgn="auto" latinLnBrk="0" hangingPunct="1">
              <a:lnSpc>
                <a:spcPct val="100000"/>
              </a:lnSpc>
              <a:spcBef>
                <a:spcPts val="580"/>
              </a:spcBef>
              <a:spcAft>
                <a:spcPts val="0"/>
              </a:spcAft>
              <a:buClr>
                <a:schemeClr val="accent1"/>
              </a:buClr>
              <a:buSzPct val="85000"/>
              <a:buFontTx/>
              <a:buChar char="-"/>
              <a:tabLst/>
              <a:defRPr/>
            </a:pPr>
            <a:endParaRPr kumimoji="0" lang="de-DE" sz="2400" i="0"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74804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idx="1"/>
          </p:nvPr>
        </p:nvSpPr>
        <p:spPr/>
        <p:txBody>
          <a:bodyPr/>
          <a:lstStyle/>
          <a:p>
            <a:endParaRPr lang="de-DE"/>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9895" t="4329" r="18527" b="1251"/>
          <a:stretch/>
        </p:blipFill>
        <p:spPr>
          <a:xfrm>
            <a:off x="1619672" y="1772816"/>
            <a:ext cx="5537067" cy="4869362"/>
          </a:xfrm>
          <a:prstGeom prst="rect">
            <a:avLst/>
          </a:prstGeom>
        </p:spPr>
      </p:pic>
    </p:spTree>
    <p:extLst>
      <p:ext uri="{BB962C8B-B14F-4D97-AF65-F5344CB8AC3E}">
        <p14:creationId xmlns:p14="http://schemas.microsoft.com/office/powerpoint/2010/main" val="270958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Programm</a:t>
            </a:r>
            <a:endParaRPr lang="de-DE" sz="2900" b="1" dirty="0"/>
          </a:p>
        </p:txBody>
      </p:sp>
      <p:sp>
        <p:nvSpPr>
          <p:cNvPr id="5" name="Inhaltsplatzhalter 2"/>
          <p:cNvSpPr txBox="1">
            <a:spLocks/>
          </p:cNvSpPr>
          <p:nvPr/>
        </p:nvSpPr>
        <p:spPr>
          <a:xfrm>
            <a:off x="683568" y="1844824"/>
            <a:ext cx="7772400" cy="4572000"/>
          </a:xfrm>
          <a:prstGeom prst="rect">
            <a:avLst/>
          </a:prstGeom>
        </p:spPr>
        <p:txBody>
          <a:bodyPr anchor="t" anchorCtr="0">
            <a:noAutofit/>
          </a:bodyPr>
          <a:lstStyle/>
          <a:p>
            <a:pPr marL="777240" marR="0" lvl="1" indent="-457200" algn="l" defTabSz="914400" rtl="0" eaLnBrk="1" fontAlgn="auto" latinLnBrk="0" hangingPunct="1">
              <a:lnSpc>
                <a:spcPct val="100000"/>
              </a:lnSpc>
              <a:spcBef>
                <a:spcPts val="370"/>
              </a:spcBef>
              <a:spcAft>
                <a:spcPts val="0"/>
              </a:spcAft>
              <a:buClr>
                <a:srgbClr val="009DD9"/>
              </a:buClr>
              <a:buSzPct val="85000"/>
              <a:buFont typeface="Arial" panose="020B0604020202020204" pitchFamily="34" charset="0"/>
              <a:buChar char="•"/>
              <a:tabLst/>
              <a:defRPr/>
            </a:pPr>
            <a:r>
              <a:rPr kumimoji="0" lang="de-DE" sz="26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Was </a:t>
            </a:r>
            <a:r>
              <a:rPr kumimoji="0" lang="de-DE" sz="26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ist der Klimawandel</a:t>
            </a:r>
          </a:p>
          <a:p>
            <a:pPr marL="777240" marR="0" lvl="1" indent="-457200" algn="l" defTabSz="914400" rtl="0" eaLnBrk="1" fontAlgn="auto" latinLnBrk="0" hangingPunct="1">
              <a:lnSpc>
                <a:spcPct val="100000"/>
              </a:lnSpc>
              <a:spcBef>
                <a:spcPts val="370"/>
              </a:spcBef>
              <a:spcAft>
                <a:spcPts val="0"/>
              </a:spcAft>
              <a:buClr>
                <a:srgbClr val="009DD9"/>
              </a:buClr>
              <a:buSzPct val="85000"/>
              <a:buFont typeface="Arial" panose="020B0604020202020204" pitchFamily="34" charset="0"/>
              <a:buChar char="•"/>
              <a:tabLst/>
              <a:defRPr/>
            </a:pPr>
            <a:r>
              <a:rPr kumimoji="0" lang="de-DE" sz="26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Klimaschutz</a:t>
            </a:r>
          </a:p>
          <a:p>
            <a:pPr marL="777240" marR="0" lvl="1" indent="-457200" algn="l" defTabSz="914400" rtl="0" eaLnBrk="1" fontAlgn="auto" latinLnBrk="0" hangingPunct="1">
              <a:lnSpc>
                <a:spcPct val="100000"/>
              </a:lnSpc>
              <a:spcBef>
                <a:spcPts val="370"/>
              </a:spcBef>
              <a:spcAft>
                <a:spcPts val="0"/>
              </a:spcAft>
              <a:buClr>
                <a:srgbClr val="009DD9"/>
              </a:buClr>
              <a:buSzPct val="85000"/>
              <a:buFont typeface="Arial" panose="020B0604020202020204" pitchFamily="34" charset="0"/>
              <a:buChar char="•"/>
              <a:tabLst/>
              <a:defRPr/>
            </a:pPr>
            <a:r>
              <a:rPr kumimoji="0" lang="de-DE" sz="26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Was kann jede/r tun?</a:t>
            </a:r>
            <a:endParaRPr kumimoji="0" lang="de-DE" sz="26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a:p>
            <a:pPr marL="777240" marR="0" lvl="1" indent="-457200" algn="l" defTabSz="914400" rtl="0" eaLnBrk="1" fontAlgn="auto" latinLnBrk="0" hangingPunct="1">
              <a:lnSpc>
                <a:spcPct val="100000"/>
              </a:lnSpc>
              <a:spcBef>
                <a:spcPts val="370"/>
              </a:spcBef>
              <a:spcAft>
                <a:spcPts val="0"/>
              </a:spcAft>
              <a:buClr>
                <a:srgbClr val="009DD9"/>
              </a:buClr>
              <a:buSzPct val="85000"/>
              <a:buFont typeface="Arial" panose="020B0604020202020204" pitchFamily="34" charset="0"/>
              <a:buChar char="•"/>
              <a:tabLst/>
              <a:defRPr/>
            </a:pPr>
            <a:r>
              <a:rPr kumimoji="0" lang="de-DE" sz="26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Klimawandel in Berlin</a:t>
            </a:r>
          </a:p>
          <a:p>
            <a:pPr marL="777240" marR="0" lvl="1" indent="-457200" algn="l" defTabSz="914400" rtl="0" eaLnBrk="1" fontAlgn="auto" latinLnBrk="0" hangingPunct="1">
              <a:lnSpc>
                <a:spcPct val="100000"/>
              </a:lnSpc>
              <a:spcBef>
                <a:spcPts val="370"/>
              </a:spcBef>
              <a:spcAft>
                <a:spcPts val="0"/>
              </a:spcAft>
              <a:buClr>
                <a:srgbClr val="009DD9"/>
              </a:buClr>
              <a:buSzPct val="85000"/>
              <a:buFont typeface="Arial" panose="020B0604020202020204" pitchFamily="34" charset="0"/>
              <a:buChar char="•"/>
              <a:tabLst/>
              <a:defRPr/>
            </a:pPr>
            <a:r>
              <a:rPr kumimoji="0" lang="de-DE" sz="26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Folgen für </a:t>
            </a:r>
            <a:r>
              <a:rPr kumimoji="0" lang="de-DE" sz="2600" b="0" i="0" u="none" strike="noStrike" kern="1200" cap="none" spc="0" normalizeH="0" baseline="0" noProof="0" dirty="0" err="1"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GaLaBau</a:t>
            </a:r>
            <a:endParaRPr kumimoji="0" lang="de-DE" sz="26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a:p>
            <a:pPr marL="777240" marR="0" lvl="1" indent="-457200" algn="l" defTabSz="914400" rtl="0" eaLnBrk="1" fontAlgn="auto" latinLnBrk="0" hangingPunct="1">
              <a:lnSpc>
                <a:spcPct val="100000"/>
              </a:lnSpc>
              <a:spcBef>
                <a:spcPts val="370"/>
              </a:spcBef>
              <a:spcAft>
                <a:spcPts val="0"/>
              </a:spcAft>
              <a:buClr>
                <a:srgbClr val="009DD9"/>
              </a:buClr>
              <a:buSzPct val="85000"/>
              <a:buFont typeface="Arial" panose="020B0604020202020204" pitchFamily="34" charset="0"/>
              <a:buChar char="•"/>
              <a:tabLst/>
              <a:defRPr/>
            </a:pPr>
            <a:r>
              <a:rPr kumimoji="0" lang="de-DE" sz="26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Klimaanpassung</a:t>
            </a:r>
          </a:p>
          <a:p>
            <a:pPr marL="548640" marR="0" lvl="1" indent="-228600" algn="ctr" defTabSz="914400" rtl="0" eaLnBrk="1" fontAlgn="auto" latinLnBrk="0" hangingPunct="1">
              <a:lnSpc>
                <a:spcPct val="100000"/>
              </a:lnSpc>
              <a:spcBef>
                <a:spcPts val="370"/>
              </a:spcBef>
              <a:spcAft>
                <a:spcPts val="0"/>
              </a:spcAft>
              <a:buClr>
                <a:srgbClr val="009DD9"/>
              </a:buClr>
              <a:buSzPct val="85000"/>
              <a:buFontTx/>
              <a:buChar char="-"/>
              <a:tabLst/>
              <a:defRPr/>
            </a:pPr>
            <a:endParaRPr kumimoji="0" lang="de-DE" sz="26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a:p>
            <a:pPr marL="548640" marR="0" lvl="1" indent="-228600" algn="ctr" defTabSz="914400" rtl="0" eaLnBrk="1" fontAlgn="auto" latinLnBrk="0" hangingPunct="1">
              <a:lnSpc>
                <a:spcPct val="100000"/>
              </a:lnSpc>
              <a:spcBef>
                <a:spcPts val="370"/>
              </a:spcBef>
              <a:spcAft>
                <a:spcPts val="0"/>
              </a:spcAft>
              <a:buClr>
                <a:srgbClr val="009DD9"/>
              </a:buClr>
              <a:buSzPct val="85000"/>
              <a:buFontTx/>
              <a:buChar char="-"/>
              <a:tabLst/>
              <a:defRPr/>
            </a:pPr>
            <a:endParaRPr kumimoji="0" lang="de-DE" sz="26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24575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Gruppenarbeit </a:t>
            </a:r>
            <a:br>
              <a:rPr lang="de-DE" sz="2900" b="1" dirty="0" smtClean="0"/>
            </a:br>
            <a:r>
              <a:rPr lang="de-DE" sz="2900" b="1" dirty="0" smtClean="0"/>
              <a:t>Klimaanpassung</a:t>
            </a:r>
            <a:endParaRPr lang="de-DE" sz="2900" b="1" dirty="0"/>
          </a:p>
        </p:txBody>
      </p:sp>
      <p:sp>
        <p:nvSpPr>
          <p:cNvPr id="5" name="Inhaltsplatzhalter 2"/>
          <p:cNvSpPr txBox="1">
            <a:spLocks/>
          </p:cNvSpPr>
          <p:nvPr/>
        </p:nvSpPr>
        <p:spPr>
          <a:xfrm>
            <a:off x="251520" y="1844824"/>
            <a:ext cx="8712968" cy="4572000"/>
          </a:xfrm>
          <a:prstGeom prst="rect">
            <a:avLst/>
          </a:prstGeom>
        </p:spPr>
        <p:txBody>
          <a:bodyPr anchor="t" anchorCtr="0">
            <a:noAutofit/>
          </a:bodyPr>
          <a:lstStyle/>
          <a:p>
            <a:pPr lvl="0" algn="ctr">
              <a:spcBef>
                <a:spcPts val="580"/>
              </a:spcBef>
              <a:buClr>
                <a:schemeClr val="accent1"/>
              </a:buClr>
              <a:buSzPct val="85000"/>
              <a:defRPr/>
            </a:pPr>
            <a:r>
              <a:rPr lang="de-DE" sz="2400" b="1" dirty="0" smtClean="0">
                <a:solidFill>
                  <a:schemeClr val="bg1">
                    <a:lumMod val="50000"/>
                  </a:schemeClr>
                </a:solidFill>
                <a:latin typeface="Calibri" panose="020F0502020204030204" pitchFamily="34" charset="0"/>
                <a:cs typeface="Calibri" panose="020F0502020204030204" pitchFamily="34" charset="0"/>
              </a:rPr>
              <a:t>Die Arbeitsblätter zeigen Anpassungsmaßnahmen. Sie wurden ursprünglich gemacht für „Gärtnern in der Stadt“ (Urban </a:t>
            </a:r>
            <a:r>
              <a:rPr lang="de-DE" sz="2400" b="1" dirty="0" err="1" smtClean="0">
                <a:solidFill>
                  <a:schemeClr val="bg1">
                    <a:lumMod val="50000"/>
                  </a:schemeClr>
                </a:solidFill>
                <a:latin typeface="Calibri" panose="020F0502020204030204" pitchFamily="34" charset="0"/>
                <a:cs typeface="Calibri" panose="020F0502020204030204" pitchFamily="34" charset="0"/>
              </a:rPr>
              <a:t>Gardening</a:t>
            </a:r>
            <a:r>
              <a:rPr lang="de-DE" sz="2400" b="1" dirty="0" smtClean="0">
                <a:solidFill>
                  <a:schemeClr val="bg1">
                    <a:lumMod val="50000"/>
                  </a:schemeClr>
                </a:solidFill>
                <a:latin typeface="Calibri" panose="020F0502020204030204" pitchFamily="34" charset="0"/>
                <a:cs typeface="Calibri" panose="020F0502020204030204" pitchFamily="34" charset="0"/>
              </a:rPr>
              <a:t>)</a:t>
            </a:r>
          </a:p>
          <a:p>
            <a:pPr lvl="0" algn="ctr">
              <a:spcBef>
                <a:spcPts val="580"/>
              </a:spcBef>
              <a:buClr>
                <a:schemeClr val="accent1"/>
              </a:buClr>
              <a:buSzPct val="85000"/>
              <a:defRPr/>
            </a:pPr>
            <a:endParaRPr kumimoji="0" lang="de-DE" sz="2400" b="1" i="0" u="none" strike="noStrike" kern="1200" cap="none" spc="0" normalizeH="0" baseline="0" noProof="0" dirty="0" smtClean="0">
              <a:ln>
                <a:noFill/>
              </a:ln>
              <a:solidFill>
                <a:schemeClr val="bg1">
                  <a:lumMod val="50000"/>
                </a:schemeClr>
              </a:solidFill>
              <a:effectLst/>
              <a:uLnTx/>
              <a:uFillTx/>
              <a:latin typeface="Calibri" panose="020F0502020204030204" pitchFamily="34" charset="0"/>
              <a:cs typeface="Calibri" panose="020F0502020204030204" pitchFamily="34" charset="0"/>
            </a:endParaRPr>
          </a:p>
          <a:p>
            <a:pPr lvl="0" algn="ctr">
              <a:spcBef>
                <a:spcPts val="580"/>
              </a:spcBef>
              <a:buClr>
                <a:schemeClr val="accent1"/>
              </a:buClr>
              <a:buSzPct val="85000"/>
              <a:defRPr/>
            </a:pPr>
            <a:r>
              <a:rPr kumimoji="0" lang="de-DE" sz="2400" b="1" i="0" u="none" strike="noStrike" kern="1200" cap="none" spc="0" normalizeH="0" baseline="0" noProof="0" dirty="0" smtClean="0">
                <a:ln>
                  <a:noFill/>
                </a:ln>
                <a:solidFill>
                  <a:schemeClr val="bg1">
                    <a:lumMod val="50000"/>
                  </a:schemeClr>
                </a:solidFill>
                <a:effectLst/>
                <a:uLnTx/>
                <a:uFillTx/>
                <a:latin typeface="Calibri" panose="020F0502020204030204" pitchFamily="34" charset="0"/>
                <a:cs typeface="Calibri" panose="020F0502020204030204" pitchFamily="34" charset="0"/>
              </a:rPr>
              <a:t>Was ist relevant im</a:t>
            </a:r>
            <a:r>
              <a:rPr kumimoji="0" lang="de-DE" sz="2400" b="1" i="0" u="none" strike="noStrike" kern="1200" cap="none" spc="0" normalizeH="0" noProof="0" dirty="0" smtClean="0">
                <a:ln>
                  <a:noFill/>
                </a:ln>
                <a:solidFill>
                  <a:schemeClr val="bg1">
                    <a:lumMod val="50000"/>
                  </a:schemeClr>
                </a:solidFill>
                <a:effectLst/>
                <a:uLnTx/>
                <a:uFillTx/>
                <a:latin typeface="Calibri" panose="020F0502020204030204" pitchFamily="34" charset="0"/>
                <a:cs typeface="Calibri" panose="020F0502020204030204" pitchFamily="34" charset="0"/>
              </a:rPr>
              <a:t> Garten- und Landschaftsbau?</a:t>
            </a:r>
          </a:p>
          <a:p>
            <a:pPr lvl="0" algn="ctr">
              <a:spcBef>
                <a:spcPts val="580"/>
              </a:spcBef>
              <a:buClr>
                <a:schemeClr val="accent1"/>
              </a:buClr>
              <a:buSzPct val="85000"/>
              <a:defRPr/>
            </a:pPr>
            <a:r>
              <a:rPr lang="de-DE" sz="2400" b="1" baseline="0" dirty="0" smtClean="0">
                <a:solidFill>
                  <a:schemeClr val="bg1">
                    <a:lumMod val="50000"/>
                  </a:schemeClr>
                </a:solidFill>
                <a:latin typeface="Calibri" panose="020F0502020204030204" pitchFamily="34" charset="0"/>
                <a:cs typeface="Calibri" panose="020F0502020204030204" pitchFamily="34" charset="0"/>
              </a:rPr>
              <a:t>Welche</a:t>
            </a:r>
            <a:r>
              <a:rPr lang="de-DE" sz="2400" b="1" dirty="0" smtClean="0">
                <a:solidFill>
                  <a:schemeClr val="bg1">
                    <a:lumMod val="50000"/>
                  </a:schemeClr>
                </a:solidFill>
                <a:latin typeface="Calibri" panose="020F0502020204030204" pitchFamily="34" charset="0"/>
                <a:cs typeface="Calibri" panose="020F0502020204030204" pitchFamily="34" charset="0"/>
              </a:rPr>
              <a:t> weiteren Anpassungsmaßnahmen? </a:t>
            </a:r>
            <a:endParaRPr kumimoji="0" lang="de-DE" sz="2400" b="1" i="0" u="none" strike="noStrike" kern="1200" cap="none" spc="0" normalizeH="0" baseline="0" noProof="0" dirty="0" smtClean="0">
              <a:ln>
                <a:noFill/>
              </a:ln>
              <a:solidFill>
                <a:schemeClr val="bg1">
                  <a:lumMod val="50000"/>
                </a:schemeClr>
              </a:solidFill>
              <a:effectLst/>
              <a:uLnTx/>
              <a:uFillTx/>
              <a:latin typeface="Calibri" panose="020F0502020204030204" pitchFamily="34" charset="0"/>
              <a:cs typeface="Calibri" panose="020F0502020204030204" pitchFamily="34" charset="0"/>
            </a:endParaRPr>
          </a:p>
          <a:p>
            <a:pPr marL="0" marR="0" lvl="0" indent="0" defTabSz="914400" rtl="0" eaLnBrk="1" fontAlgn="auto" latinLnBrk="0" hangingPunct="1">
              <a:lnSpc>
                <a:spcPct val="100000"/>
              </a:lnSpc>
              <a:spcBef>
                <a:spcPts val="580"/>
              </a:spcBef>
              <a:spcAft>
                <a:spcPts val="0"/>
              </a:spcAft>
              <a:buClr>
                <a:schemeClr val="accent1"/>
              </a:buClr>
              <a:buSzPct val="85000"/>
              <a:buFontTx/>
              <a:buChar char="-"/>
              <a:tabLst/>
              <a:defRPr/>
            </a:pPr>
            <a:endParaRPr kumimoji="0" lang="de-DE" sz="2400" i="0"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p:txBody>
      </p:sp>
      <p:sp>
        <p:nvSpPr>
          <p:cNvPr id="4" name="Inhaltsplatzhalter 2"/>
          <p:cNvSpPr txBox="1">
            <a:spLocks/>
          </p:cNvSpPr>
          <p:nvPr/>
        </p:nvSpPr>
        <p:spPr>
          <a:xfrm>
            <a:off x="547936" y="1997224"/>
            <a:ext cx="8280920" cy="4572000"/>
          </a:xfrm>
          <a:prstGeom prst="rect">
            <a:avLst/>
          </a:prstGeom>
        </p:spPr>
        <p:txBody>
          <a:bodyPr anchor="t" anchorCtr="0">
            <a:noAutofit/>
          </a:bodyPr>
          <a:lstStyle/>
          <a:p>
            <a:pPr marL="0" marR="0" lvl="0" indent="0" defTabSz="914400" rtl="0" eaLnBrk="1" fontAlgn="auto" latinLnBrk="0" hangingPunct="1">
              <a:lnSpc>
                <a:spcPct val="100000"/>
              </a:lnSpc>
              <a:spcBef>
                <a:spcPts val="580"/>
              </a:spcBef>
              <a:spcAft>
                <a:spcPts val="0"/>
              </a:spcAft>
              <a:buClr>
                <a:schemeClr val="accent1"/>
              </a:buClr>
              <a:buSzPct val="85000"/>
              <a:tabLst/>
              <a:defRPr/>
            </a:pPr>
            <a:endParaRPr kumimoji="0" lang="de-DE" sz="2400" i="0" u="none" strike="noStrike" kern="1200" cap="none" spc="0" normalizeH="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0" marR="0" lvl="0" indent="0" defTabSz="914400" rtl="0" eaLnBrk="1" fontAlgn="auto" latinLnBrk="0" hangingPunct="1">
              <a:lnSpc>
                <a:spcPct val="100000"/>
              </a:lnSpc>
              <a:spcBef>
                <a:spcPts val="580"/>
              </a:spcBef>
              <a:spcAft>
                <a:spcPts val="0"/>
              </a:spcAft>
              <a:buClr>
                <a:schemeClr val="accent1"/>
              </a:buClr>
              <a:buSzPct val="85000"/>
              <a:buFontTx/>
              <a:buChar char="-"/>
              <a:tabLst/>
              <a:defRPr/>
            </a:pPr>
            <a:endParaRPr kumimoji="0" lang="de-DE" sz="2400" i="0"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p:txBody>
      </p:sp>
      <p:sp>
        <p:nvSpPr>
          <p:cNvPr id="6" name="Inhaltsplatzhalter 2"/>
          <p:cNvSpPr txBox="1">
            <a:spLocks/>
          </p:cNvSpPr>
          <p:nvPr/>
        </p:nvSpPr>
        <p:spPr>
          <a:xfrm>
            <a:off x="539552" y="2060848"/>
            <a:ext cx="8064896" cy="4572000"/>
          </a:xfrm>
          <a:prstGeom prst="rect">
            <a:avLst/>
          </a:prstGeom>
        </p:spPr>
        <p:txBody>
          <a:bodyPr anchor="t" anchorCtr="0">
            <a:noAutofit/>
          </a:bodyPr>
          <a:lstStyle/>
          <a:p>
            <a:pPr marL="0" marR="0" lvl="0" indent="0" defTabSz="914400" rtl="0" eaLnBrk="1" fontAlgn="auto" latinLnBrk="0" hangingPunct="1">
              <a:lnSpc>
                <a:spcPct val="100000"/>
              </a:lnSpc>
              <a:spcBef>
                <a:spcPts val="580"/>
              </a:spcBef>
              <a:spcAft>
                <a:spcPts val="0"/>
              </a:spcAft>
              <a:buClr>
                <a:schemeClr val="accent1"/>
              </a:buClr>
              <a:buSzPct val="85000"/>
              <a:tabLst/>
              <a:defRPr/>
            </a:pPr>
            <a:endParaRPr lang="de-DE" sz="2400" b="1"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8589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Blitzlicht</a:t>
            </a:r>
            <a:endParaRPr lang="de-DE" dirty="0"/>
          </a:p>
        </p:txBody>
      </p:sp>
      <p:sp>
        <p:nvSpPr>
          <p:cNvPr id="3" name="Textplatzhalter 2"/>
          <p:cNvSpPr>
            <a:spLocks noGrp="1"/>
          </p:cNvSpPr>
          <p:nvPr>
            <p:ph type="body" idx="1"/>
          </p:nvPr>
        </p:nvSpPr>
        <p:spPr/>
        <p:txBody>
          <a:bodyPr>
            <a:noAutofit/>
          </a:bodyPr>
          <a:lstStyle/>
          <a:p>
            <a:r>
              <a:rPr lang="de-DE" sz="1800" dirty="0" smtClean="0">
                <a:solidFill>
                  <a:schemeClr val="tx1"/>
                </a:solidFill>
                <a:latin typeface="Calibri" panose="020F0502020204030204" pitchFamily="34" charset="0"/>
                <a:ea typeface="Times New Roman"/>
                <a:cs typeface="Times New Roman"/>
              </a:rPr>
              <a:t>Abschlussrunde </a:t>
            </a:r>
            <a:r>
              <a:rPr lang="de-DE" sz="1800" dirty="0">
                <a:solidFill>
                  <a:schemeClr val="tx1"/>
                </a:solidFill>
                <a:latin typeface="Calibri" panose="020F0502020204030204" pitchFamily="34" charset="0"/>
                <a:ea typeface="Times New Roman"/>
                <a:cs typeface="Times New Roman"/>
              </a:rPr>
              <a:t>in der </a:t>
            </a:r>
            <a:r>
              <a:rPr lang="de-DE" sz="1800" dirty="0" smtClean="0">
                <a:solidFill>
                  <a:schemeClr val="tx1"/>
                </a:solidFill>
                <a:latin typeface="Calibri" panose="020F0502020204030204" pitchFamily="34" charset="0"/>
                <a:ea typeface="Times New Roman"/>
                <a:cs typeface="Times New Roman"/>
              </a:rPr>
              <a:t>jede/r „</a:t>
            </a:r>
            <a:r>
              <a:rPr lang="de-DE" sz="1800" dirty="0">
                <a:solidFill>
                  <a:schemeClr val="tx1"/>
                </a:solidFill>
                <a:latin typeface="Calibri" panose="020F0502020204030204" pitchFamily="34" charset="0"/>
                <a:ea typeface="Times New Roman"/>
                <a:cs typeface="Times New Roman"/>
              </a:rPr>
              <a:t>ungestört“ ein kurzes Statement gibt und die Sitzung bewertet</a:t>
            </a:r>
            <a:r>
              <a:rPr lang="de-DE" sz="1800" dirty="0" smtClean="0">
                <a:solidFill>
                  <a:schemeClr val="tx1"/>
                </a:solidFill>
                <a:latin typeface="Calibri" panose="020F0502020204030204" pitchFamily="34" charset="0"/>
                <a:ea typeface="Times New Roman"/>
                <a:cs typeface="Times New Roman"/>
              </a:rPr>
              <a:t>.</a:t>
            </a:r>
            <a:r>
              <a:rPr lang="de-DE" sz="1800" dirty="0">
                <a:solidFill>
                  <a:schemeClr val="tx1"/>
                </a:solidFill>
                <a:latin typeface="Calibri" panose="020F0502020204030204" pitchFamily="34" charset="0"/>
              </a:rPr>
              <a:t> Gibt eine Übersicht, ob die Ziele erreicht wurden, Feedback an die Moderation und Aufschluss über die Zufriedenheit der </a:t>
            </a:r>
            <a:r>
              <a:rPr lang="de-DE" sz="1800" dirty="0" err="1" smtClean="0">
                <a:solidFill>
                  <a:schemeClr val="tx1"/>
                </a:solidFill>
                <a:latin typeface="Calibri" panose="020F0502020204030204" pitchFamily="34" charset="0"/>
              </a:rPr>
              <a:t>TeilnehmerInnen</a:t>
            </a:r>
            <a:r>
              <a:rPr lang="de-DE" sz="1800" dirty="0" smtClean="0">
                <a:solidFill>
                  <a:schemeClr val="tx1"/>
                </a:solidFill>
                <a:latin typeface="Calibri" panose="020F0502020204030204" pitchFamily="34" charset="0"/>
              </a:rPr>
              <a:t>. </a:t>
            </a:r>
            <a:endParaRPr lang="de-DE" sz="1800" dirty="0">
              <a:solidFill>
                <a:schemeClr val="tx1"/>
              </a:solidFill>
              <a:latin typeface="Calibri" panose="020F0502020204030204" pitchFamily="34" charset="0"/>
            </a:endParaRPr>
          </a:p>
          <a:p>
            <a:r>
              <a:rPr lang="de-DE" sz="1800" b="1" dirty="0" smtClean="0">
                <a:solidFill>
                  <a:schemeClr val="tx1"/>
                </a:solidFill>
                <a:latin typeface="Calibri" panose="020F0502020204030204" pitchFamily="34" charset="0"/>
                <a:ea typeface="Times New Roman"/>
                <a:cs typeface="Times New Roman"/>
              </a:rPr>
              <a:t>Regeln</a:t>
            </a:r>
            <a:endParaRPr lang="de-DE" sz="1800" b="1" dirty="0">
              <a:solidFill>
                <a:schemeClr val="tx1"/>
              </a:solidFill>
              <a:latin typeface="Calibri" panose="020F0502020204030204" pitchFamily="34" charset="0"/>
              <a:ea typeface="Times New Roman"/>
              <a:cs typeface="Times New Roman"/>
            </a:endParaRPr>
          </a:p>
          <a:p>
            <a:pPr marL="285750" indent="-285750">
              <a:buFont typeface="Wingdings" panose="05000000000000000000" pitchFamily="2" charset="2"/>
              <a:buChar char="Ø"/>
            </a:pPr>
            <a:r>
              <a:rPr lang="de-DE" sz="1800" dirty="0" smtClean="0">
                <a:solidFill>
                  <a:schemeClr val="tx1"/>
                </a:solidFill>
                <a:latin typeface="Calibri" panose="020F0502020204030204" pitchFamily="34" charset="0"/>
                <a:ea typeface="Times New Roman"/>
                <a:cs typeface="Times New Roman"/>
              </a:rPr>
              <a:t>Aussagen </a:t>
            </a:r>
            <a:r>
              <a:rPr lang="de-DE" sz="1800" dirty="0">
                <a:solidFill>
                  <a:schemeClr val="tx1"/>
                </a:solidFill>
                <a:latin typeface="Calibri" panose="020F0502020204030204" pitchFamily="34" charset="0"/>
                <a:ea typeface="Times New Roman"/>
                <a:cs typeface="Times New Roman"/>
              </a:rPr>
              <a:t>der Reihe nach in der Ich-Form</a:t>
            </a:r>
          </a:p>
          <a:p>
            <a:pPr marL="285750" indent="-285750">
              <a:buFont typeface="Wingdings" panose="05000000000000000000" pitchFamily="2" charset="2"/>
              <a:buChar char="Ø"/>
            </a:pPr>
            <a:r>
              <a:rPr lang="de-DE" sz="1800" dirty="0" smtClean="0">
                <a:solidFill>
                  <a:schemeClr val="tx1"/>
                </a:solidFill>
                <a:latin typeface="Calibri" panose="020F0502020204030204" pitchFamily="34" charset="0"/>
                <a:ea typeface="Times New Roman"/>
                <a:cs typeface="Times New Roman"/>
              </a:rPr>
              <a:t>Möglichst </a:t>
            </a:r>
            <a:r>
              <a:rPr lang="de-DE" sz="1800" dirty="0">
                <a:solidFill>
                  <a:schemeClr val="tx1"/>
                </a:solidFill>
                <a:latin typeface="Calibri" panose="020F0502020204030204" pitchFamily="34" charset="0"/>
                <a:ea typeface="Times New Roman"/>
                <a:cs typeface="Times New Roman"/>
              </a:rPr>
              <a:t>kurze Aussagen aber alles ist erlaubt</a:t>
            </a:r>
          </a:p>
          <a:p>
            <a:pPr marL="285750" indent="-285750">
              <a:buFont typeface="Wingdings" panose="05000000000000000000" pitchFamily="2" charset="2"/>
              <a:buChar char="Ø"/>
            </a:pPr>
            <a:r>
              <a:rPr lang="de-DE" sz="1800" dirty="0" smtClean="0">
                <a:solidFill>
                  <a:schemeClr val="tx1"/>
                </a:solidFill>
                <a:latin typeface="Calibri" panose="020F0502020204030204" pitchFamily="34" charset="0"/>
                <a:ea typeface="Times New Roman"/>
                <a:cs typeface="Times New Roman"/>
              </a:rPr>
              <a:t>Keine Kommentare und Diskussion </a:t>
            </a:r>
            <a:r>
              <a:rPr lang="de-DE" sz="1800" dirty="0">
                <a:solidFill>
                  <a:schemeClr val="tx1"/>
                </a:solidFill>
                <a:latin typeface="Calibri" panose="020F0502020204030204" pitchFamily="34" charset="0"/>
                <a:ea typeface="Times New Roman"/>
                <a:cs typeface="Times New Roman"/>
              </a:rPr>
              <a:t>der einzelnen Punkte</a:t>
            </a:r>
          </a:p>
          <a:p>
            <a:endParaRPr lang="de-DE" sz="1800" dirty="0" smtClean="0">
              <a:solidFill>
                <a:schemeClr val="tx1"/>
              </a:solidFill>
              <a:latin typeface="Calibri" panose="020F0502020204030204" pitchFamily="34" charset="0"/>
              <a:ea typeface="Times New Roman"/>
              <a:cs typeface="Times New Roman"/>
            </a:endParaRPr>
          </a:p>
          <a:p>
            <a:r>
              <a:rPr lang="de-DE" sz="1800" dirty="0" smtClean="0">
                <a:solidFill>
                  <a:schemeClr val="tx1"/>
                </a:solidFill>
                <a:latin typeface="Calibri" panose="020F0502020204030204" pitchFamily="34" charset="0"/>
                <a:ea typeface="Times New Roman"/>
                <a:cs typeface="Times New Roman"/>
              </a:rPr>
              <a:t>Bewertungen </a:t>
            </a:r>
            <a:r>
              <a:rPr lang="de-DE" sz="1800" dirty="0">
                <a:solidFill>
                  <a:schemeClr val="tx1"/>
                </a:solidFill>
                <a:latin typeface="Calibri" panose="020F0502020204030204" pitchFamily="34" charset="0"/>
                <a:ea typeface="Times New Roman"/>
                <a:cs typeface="Times New Roman"/>
              </a:rPr>
              <a:t>am Ende </a:t>
            </a:r>
            <a:r>
              <a:rPr lang="de-DE" sz="1800" dirty="0" smtClean="0">
                <a:solidFill>
                  <a:schemeClr val="tx1"/>
                </a:solidFill>
                <a:latin typeface="Calibri" panose="020F0502020204030204" pitchFamily="34" charset="0"/>
                <a:ea typeface="Times New Roman"/>
                <a:cs typeface="Times New Roman"/>
              </a:rPr>
              <a:t>bringen </a:t>
            </a:r>
            <a:r>
              <a:rPr lang="de-DE" sz="1800" dirty="0">
                <a:solidFill>
                  <a:schemeClr val="tx1"/>
                </a:solidFill>
                <a:latin typeface="Calibri" panose="020F0502020204030204" pitchFamily="34" charset="0"/>
                <a:ea typeface="Times New Roman"/>
                <a:cs typeface="Times New Roman"/>
              </a:rPr>
              <a:t>regelmäßig neue Gedanken ins Spiel, die während der </a:t>
            </a:r>
            <a:r>
              <a:rPr lang="de-DE" sz="1800" dirty="0" smtClean="0">
                <a:solidFill>
                  <a:schemeClr val="tx1"/>
                </a:solidFill>
                <a:latin typeface="Calibri" panose="020F0502020204030204" pitchFamily="34" charset="0"/>
                <a:ea typeface="Times New Roman"/>
                <a:cs typeface="Times New Roman"/>
              </a:rPr>
              <a:t>Veranstaltung so </a:t>
            </a:r>
            <a:r>
              <a:rPr lang="de-DE" sz="1800" dirty="0">
                <a:solidFill>
                  <a:schemeClr val="tx1"/>
                </a:solidFill>
                <a:latin typeface="Calibri" panose="020F0502020204030204" pitchFamily="34" charset="0"/>
                <a:ea typeface="Times New Roman"/>
                <a:cs typeface="Times New Roman"/>
              </a:rPr>
              <a:t>nicht diskutiert wurden. </a:t>
            </a:r>
            <a:r>
              <a:rPr lang="de-DE" sz="1800" dirty="0" smtClean="0">
                <a:solidFill>
                  <a:schemeClr val="tx1"/>
                </a:solidFill>
                <a:latin typeface="Calibri" panose="020F0502020204030204" pitchFamily="34" charset="0"/>
                <a:ea typeface="Times New Roman"/>
                <a:cs typeface="Times New Roman"/>
              </a:rPr>
              <a:t>Problematisch </a:t>
            </a:r>
            <a:r>
              <a:rPr lang="de-DE" sz="1800" dirty="0">
                <a:solidFill>
                  <a:schemeClr val="tx1"/>
                </a:solidFill>
                <a:latin typeface="Calibri" panose="020F0502020204030204" pitchFamily="34" charset="0"/>
                <a:ea typeface="Times New Roman"/>
                <a:cs typeface="Times New Roman"/>
              </a:rPr>
              <a:t>ist die Überprüfung der Konsequenzen: Reicht das </a:t>
            </a:r>
            <a:r>
              <a:rPr lang="de-DE" sz="1800" dirty="0" smtClean="0">
                <a:solidFill>
                  <a:schemeClr val="tx1"/>
                </a:solidFill>
                <a:latin typeface="Calibri" panose="020F0502020204030204" pitchFamily="34" charset="0"/>
                <a:ea typeface="Times New Roman"/>
                <a:cs typeface="Times New Roman"/>
              </a:rPr>
              <a:t>„in den Raum stellen“ </a:t>
            </a:r>
            <a:r>
              <a:rPr lang="de-DE" sz="1800" dirty="0">
                <a:solidFill>
                  <a:schemeClr val="tx1"/>
                </a:solidFill>
                <a:latin typeface="Calibri" panose="020F0502020204030204" pitchFamily="34" charset="0"/>
                <a:ea typeface="Times New Roman"/>
                <a:cs typeface="Times New Roman"/>
              </a:rPr>
              <a:t>aus? </a:t>
            </a:r>
          </a:p>
          <a:p>
            <a:endParaRPr lang="de-DE" sz="1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417940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1992312"/>
            <a:ext cx="6970364" cy="405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2298000" y="5949280"/>
            <a:ext cx="4508222" cy="369332"/>
          </a:xfrm>
          <a:prstGeom prst="rect">
            <a:avLst/>
          </a:prstGeom>
        </p:spPr>
        <p:txBody>
          <a:bodyPr wrap="none">
            <a:spAutoFit/>
          </a:bodyPr>
          <a:lstStyle/>
          <a:p>
            <a:r>
              <a:rPr lang="de-DE" dirty="0"/>
              <a:t>http://www.toonsup.de/cartoons/klimawandel+8</a:t>
            </a:r>
          </a:p>
        </p:txBody>
      </p:sp>
    </p:spTree>
    <p:extLst>
      <p:ext uri="{BB962C8B-B14F-4D97-AF65-F5344CB8AC3E}">
        <p14:creationId xmlns:p14="http://schemas.microsoft.com/office/powerpoint/2010/main" val="2774804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Kursorganisation</a:t>
            </a:r>
            <a:endParaRPr lang="de-DE" sz="2900" b="1" dirty="0"/>
          </a:p>
        </p:txBody>
      </p:sp>
      <p:graphicFrame>
        <p:nvGraphicFramePr>
          <p:cNvPr id="5" name="Tabella 4"/>
          <p:cNvGraphicFramePr>
            <a:graphicFrameLocks noGrp="1"/>
          </p:cNvGraphicFramePr>
          <p:nvPr>
            <p:extLst>
              <p:ext uri="{D42A27DB-BD31-4B8C-83A1-F6EECF244321}">
                <p14:modId xmlns:p14="http://schemas.microsoft.com/office/powerpoint/2010/main" val="4236721828"/>
              </p:ext>
            </p:extLst>
          </p:nvPr>
        </p:nvGraphicFramePr>
        <p:xfrm>
          <a:off x="251520" y="1816269"/>
          <a:ext cx="8712968" cy="3711911"/>
        </p:xfrm>
        <a:graphic>
          <a:graphicData uri="http://schemas.openxmlformats.org/drawingml/2006/table">
            <a:tbl>
              <a:tblPr/>
              <a:tblGrid>
                <a:gridCol w="6963804">
                  <a:extLst>
                    <a:ext uri="{9D8B030D-6E8A-4147-A177-3AD203B41FA5}">
                      <a16:colId xmlns:a16="http://schemas.microsoft.com/office/drawing/2014/main" val="20000"/>
                    </a:ext>
                  </a:extLst>
                </a:gridCol>
                <a:gridCol w="1749164">
                  <a:extLst>
                    <a:ext uri="{9D8B030D-6E8A-4147-A177-3AD203B41FA5}">
                      <a16:colId xmlns:a16="http://schemas.microsoft.com/office/drawing/2014/main" val="20001"/>
                    </a:ext>
                  </a:extLst>
                </a:gridCol>
              </a:tblGrid>
              <a:tr h="500961">
                <a:tc>
                  <a:txBody>
                    <a:bodyPr/>
                    <a:lstStyle/>
                    <a:p>
                      <a:pPr>
                        <a:lnSpc>
                          <a:spcPct val="115000"/>
                        </a:lnSpc>
                        <a:spcAft>
                          <a:spcPts val="0"/>
                        </a:spcAft>
                      </a:pPr>
                      <a:r>
                        <a:rPr lang="de-DE" sz="2000" dirty="0">
                          <a:latin typeface="Calibri"/>
                          <a:ea typeface="Calibri"/>
                          <a:cs typeface="Times New Roman"/>
                        </a:rPr>
                        <a:t>11.50-13.20 </a:t>
                      </a:r>
                      <a:r>
                        <a:rPr lang="de-DE" sz="2000" dirty="0" smtClean="0">
                          <a:latin typeface="Calibri"/>
                          <a:ea typeface="Calibri"/>
                          <a:cs typeface="Times New Roman"/>
                        </a:rPr>
                        <a:t>Uhr: Klimaschutz</a:t>
                      </a:r>
                      <a:endParaRPr lang="it-IT" sz="2000" dirty="0">
                        <a:latin typeface="Calibri"/>
                        <a:ea typeface="Calibri"/>
                        <a:cs typeface="Times New Roman"/>
                      </a:endParaRPr>
                    </a:p>
                  </a:txBody>
                  <a:tcPr marL="34413" marR="34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de-DE" sz="2000" dirty="0">
                          <a:latin typeface="Calibri"/>
                          <a:ea typeface="Calibri"/>
                          <a:cs typeface="Times New Roman"/>
                        </a:rPr>
                        <a:t>Zeit</a:t>
                      </a:r>
                      <a:endParaRPr lang="it-IT" sz="2000" dirty="0">
                        <a:latin typeface="Calibri"/>
                        <a:ea typeface="Calibri"/>
                        <a:cs typeface="Times New Roman"/>
                      </a:endParaRPr>
                    </a:p>
                  </a:txBody>
                  <a:tcPr marL="34413" marR="34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500961">
                <a:tc>
                  <a:txBody>
                    <a:bodyPr/>
                    <a:lstStyle/>
                    <a:p>
                      <a:pPr>
                        <a:lnSpc>
                          <a:spcPct val="115000"/>
                        </a:lnSpc>
                        <a:spcAft>
                          <a:spcPts val="0"/>
                        </a:spcAft>
                      </a:pPr>
                      <a:r>
                        <a:rPr lang="de-DE" sz="2000" dirty="0" smtClean="0">
                          <a:latin typeface="Calibri"/>
                          <a:ea typeface="Calibri"/>
                          <a:cs typeface="Times New Roman"/>
                        </a:rPr>
                        <a:t>Einführung: Vorstellung,</a:t>
                      </a:r>
                      <a:r>
                        <a:rPr lang="de-DE" sz="2000" baseline="0" dirty="0" smtClean="0">
                          <a:latin typeface="Calibri"/>
                          <a:ea typeface="Calibri"/>
                          <a:cs typeface="Times New Roman"/>
                        </a:rPr>
                        <a:t> Ziele, Projekt</a:t>
                      </a:r>
                      <a:endParaRPr lang="it-IT" sz="2000" dirty="0">
                        <a:latin typeface="Calibri"/>
                        <a:ea typeface="Calibri"/>
                        <a:cs typeface="Times New Roman"/>
                      </a:endParaRPr>
                    </a:p>
                  </a:txBody>
                  <a:tcPr marL="34413" marR="34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2000" dirty="0" smtClean="0">
                          <a:latin typeface="Calibri"/>
                          <a:ea typeface="Calibri"/>
                          <a:cs typeface="Times New Roman"/>
                        </a:rPr>
                        <a:t>10‘</a:t>
                      </a:r>
                      <a:endParaRPr lang="it-IT" sz="2000" dirty="0">
                        <a:latin typeface="Calibri"/>
                        <a:ea typeface="Calibri"/>
                        <a:cs typeface="Times New Roman"/>
                      </a:endParaRPr>
                    </a:p>
                  </a:txBody>
                  <a:tcPr marL="34413" marR="34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6793">
                <a:tc>
                  <a:txBody>
                    <a:bodyPr/>
                    <a:lstStyle/>
                    <a:p>
                      <a:pPr>
                        <a:lnSpc>
                          <a:spcPct val="115000"/>
                        </a:lnSpc>
                        <a:spcAft>
                          <a:spcPts val="0"/>
                        </a:spcAft>
                      </a:pPr>
                      <a:r>
                        <a:rPr lang="de-DE" sz="2000" dirty="0" smtClean="0">
                          <a:latin typeface="Calibri"/>
                          <a:ea typeface="Calibri"/>
                          <a:cs typeface="Times New Roman"/>
                        </a:rPr>
                        <a:t>Brainstorming: Vorwissen zum Klimawandel</a:t>
                      </a:r>
                    </a:p>
                  </a:txBody>
                  <a:tcPr marL="34413" marR="34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2000" dirty="0" smtClean="0">
                          <a:latin typeface="Calibri"/>
                          <a:ea typeface="Calibri"/>
                          <a:cs typeface="Times New Roman"/>
                        </a:rPr>
                        <a:t>30´</a:t>
                      </a:r>
                      <a:endParaRPr lang="it-IT" sz="2000" dirty="0">
                        <a:latin typeface="Calibri"/>
                        <a:ea typeface="Calibri"/>
                        <a:cs typeface="Times New Roman"/>
                      </a:endParaRPr>
                    </a:p>
                  </a:txBody>
                  <a:tcPr marL="34413" marR="34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0080">
                <a:tc>
                  <a:txBody>
                    <a:bodyPr/>
                    <a:lstStyle/>
                    <a:p>
                      <a:pPr>
                        <a:lnSpc>
                          <a:spcPct val="115000"/>
                        </a:lnSpc>
                        <a:spcAft>
                          <a:spcPts val="0"/>
                        </a:spcAft>
                      </a:pPr>
                      <a:r>
                        <a:rPr lang="de-DE" sz="2000" dirty="0" smtClean="0">
                          <a:latin typeface="Calibri"/>
                          <a:ea typeface="Calibri"/>
                          <a:cs typeface="Times New Roman"/>
                        </a:rPr>
                        <a:t>Video</a:t>
                      </a:r>
                      <a:r>
                        <a:rPr lang="de-DE" sz="2000" baseline="0" dirty="0" smtClean="0">
                          <a:latin typeface="Calibri"/>
                          <a:ea typeface="Calibri"/>
                          <a:cs typeface="Times New Roman"/>
                        </a:rPr>
                        <a:t> zum Thema</a:t>
                      </a:r>
                      <a:r>
                        <a:rPr lang="de-DE" sz="2000" dirty="0" smtClean="0">
                          <a:latin typeface="Calibri"/>
                          <a:ea typeface="Calibri"/>
                          <a:cs typeface="Times New Roman"/>
                        </a:rPr>
                        <a:t> „Klimawandel“ , Gruppenarbeit und kurze Präsentation</a:t>
                      </a:r>
                      <a:endParaRPr lang="it-IT" sz="2000" dirty="0">
                        <a:latin typeface="Calibri"/>
                        <a:ea typeface="Calibri"/>
                        <a:cs typeface="Times New Roman"/>
                      </a:endParaRPr>
                    </a:p>
                  </a:txBody>
                  <a:tcPr marL="34413" marR="34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2000" dirty="0" smtClean="0">
                          <a:latin typeface="Calibri"/>
                          <a:ea typeface="Calibri"/>
                          <a:cs typeface="Times New Roman"/>
                        </a:rPr>
                        <a:t>30‘</a:t>
                      </a:r>
                      <a:endParaRPr lang="it-IT" sz="2000" dirty="0">
                        <a:latin typeface="Calibri"/>
                        <a:ea typeface="Calibri"/>
                        <a:cs typeface="Times New Roman"/>
                      </a:endParaRPr>
                    </a:p>
                  </a:txBody>
                  <a:tcPr marL="34413" marR="34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4855">
                <a:tc>
                  <a:txBody>
                    <a:bodyPr/>
                    <a:lstStyle/>
                    <a:p>
                      <a:pPr>
                        <a:lnSpc>
                          <a:spcPct val="115000"/>
                        </a:lnSpc>
                        <a:spcAft>
                          <a:spcPts val="0"/>
                        </a:spcAft>
                      </a:pPr>
                      <a:r>
                        <a:rPr lang="de-DE" sz="2000" dirty="0" smtClean="0">
                          <a:latin typeface="Calibri"/>
                          <a:ea typeface="Calibri"/>
                          <a:cs typeface="Times New Roman"/>
                        </a:rPr>
                        <a:t>Video zum Thema „Was können</a:t>
                      </a:r>
                      <a:r>
                        <a:rPr lang="de-DE" sz="2000" baseline="0" dirty="0" smtClean="0">
                          <a:latin typeface="Calibri"/>
                          <a:ea typeface="Calibri"/>
                          <a:cs typeface="Times New Roman"/>
                        </a:rPr>
                        <a:t> wir</a:t>
                      </a:r>
                      <a:r>
                        <a:rPr lang="de-DE" sz="2000" dirty="0" smtClean="0">
                          <a:latin typeface="Calibri"/>
                          <a:ea typeface="Calibri"/>
                          <a:cs typeface="Times New Roman"/>
                        </a:rPr>
                        <a:t> </a:t>
                      </a:r>
                      <a:r>
                        <a:rPr lang="de-DE" sz="2000" dirty="0">
                          <a:latin typeface="Calibri"/>
                          <a:ea typeface="Calibri"/>
                          <a:cs typeface="Times New Roman"/>
                        </a:rPr>
                        <a:t>machen, um </a:t>
                      </a:r>
                      <a:r>
                        <a:rPr lang="de-DE" sz="2000" dirty="0" smtClean="0">
                          <a:latin typeface="Calibri"/>
                          <a:ea typeface="Calibri"/>
                          <a:cs typeface="Times New Roman"/>
                        </a:rPr>
                        <a:t>den </a:t>
                      </a:r>
                      <a:r>
                        <a:rPr lang="de-DE" sz="2000" dirty="0">
                          <a:latin typeface="Calibri"/>
                          <a:ea typeface="Calibri"/>
                          <a:cs typeface="Times New Roman"/>
                        </a:rPr>
                        <a:t>KW zu </a:t>
                      </a:r>
                      <a:r>
                        <a:rPr lang="de-DE" sz="2000" dirty="0" smtClean="0">
                          <a:solidFill>
                            <a:schemeClr val="tx1"/>
                          </a:solidFill>
                          <a:latin typeface="Calibri"/>
                          <a:ea typeface="Calibri"/>
                          <a:cs typeface="Times New Roman"/>
                        </a:rPr>
                        <a:t>verlangsamen</a:t>
                      </a:r>
                      <a:r>
                        <a:rPr lang="de-DE" sz="2000" dirty="0" smtClean="0">
                          <a:latin typeface="Calibri"/>
                          <a:ea typeface="Calibri"/>
                          <a:cs typeface="Times New Roman"/>
                        </a:rPr>
                        <a:t>?“, Diskussion</a:t>
                      </a:r>
                    </a:p>
                    <a:p>
                      <a:pPr>
                        <a:lnSpc>
                          <a:spcPct val="115000"/>
                        </a:lnSpc>
                        <a:spcAft>
                          <a:spcPts val="0"/>
                        </a:spcAft>
                      </a:pPr>
                      <a:endParaRPr lang="it-IT" sz="2000" dirty="0">
                        <a:latin typeface="Calibri"/>
                        <a:ea typeface="Calibri"/>
                        <a:cs typeface="Times New Roman"/>
                      </a:endParaRPr>
                    </a:p>
                  </a:txBody>
                  <a:tcPr marL="34413" marR="34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2000">
                          <a:latin typeface="Calibri"/>
                          <a:ea typeface="Calibri"/>
                          <a:cs typeface="Times New Roman"/>
                        </a:rPr>
                        <a:t>20‘</a:t>
                      </a:r>
                      <a:endParaRPr lang="it-IT" sz="2000">
                        <a:latin typeface="Calibri"/>
                        <a:ea typeface="Calibri"/>
                        <a:cs typeface="Times New Roman"/>
                      </a:endParaRPr>
                    </a:p>
                  </a:txBody>
                  <a:tcPr marL="34413" marR="34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1556">
                <a:tc>
                  <a:txBody>
                    <a:bodyPr/>
                    <a:lstStyle/>
                    <a:p>
                      <a:pPr>
                        <a:lnSpc>
                          <a:spcPct val="115000"/>
                        </a:lnSpc>
                        <a:spcAft>
                          <a:spcPts val="0"/>
                        </a:spcAft>
                      </a:pPr>
                      <a:r>
                        <a:rPr lang="it-IT" sz="2000" dirty="0" smtClean="0">
                          <a:solidFill>
                            <a:schemeClr val="tx1"/>
                          </a:solidFill>
                          <a:latin typeface="Calibri"/>
                          <a:ea typeface="Calibri"/>
                          <a:cs typeface="Times New Roman"/>
                        </a:rPr>
                        <a:t>13:20-13:40 </a:t>
                      </a:r>
                      <a:r>
                        <a:rPr lang="it-IT" sz="2000" dirty="0" err="1" smtClean="0">
                          <a:solidFill>
                            <a:schemeClr val="tx1"/>
                          </a:solidFill>
                          <a:latin typeface="Calibri"/>
                          <a:ea typeface="Calibri"/>
                          <a:cs typeface="Times New Roman"/>
                        </a:rPr>
                        <a:t>Uhr</a:t>
                      </a:r>
                      <a:r>
                        <a:rPr lang="it-IT" sz="2000" dirty="0" smtClean="0">
                          <a:solidFill>
                            <a:schemeClr val="tx1"/>
                          </a:solidFill>
                          <a:latin typeface="Calibri"/>
                          <a:ea typeface="Calibri"/>
                          <a:cs typeface="Times New Roman"/>
                        </a:rPr>
                        <a:t>:</a:t>
                      </a:r>
                      <a:r>
                        <a:rPr lang="it-IT" sz="2000" baseline="0" dirty="0" smtClean="0">
                          <a:solidFill>
                            <a:schemeClr val="tx1"/>
                          </a:solidFill>
                          <a:latin typeface="Calibri"/>
                          <a:ea typeface="Calibri"/>
                          <a:cs typeface="Times New Roman"/>
                        </a:rPr>
                        <a:t>  </a:t>
                      </a:r>
                      <a:r>
                        <a:rPr lang="it-IT" sz="2000" dirty="0" smtClean="0">
                          <a:solidFill>
                            <a:schemeClr val="tx1"/>
                          </a:solidFill>
                          <a:latin typeface="Calibri"/>
                          <a:ea typeface="Calibri"/>
                          <a:cs typeface="Times New Roman"/>
                        </a:rPr>
                        <a:t>PAUSE</a:t>
                      </a:r>
                      <a:endParaRPr lang="it-IT" sz="2000" dirty="0">
                        <a:solidFill>
                          <a:schemeClr val="tx1"/>
                        </a:solidFill>
                        <a:latin typeface="Calibri"/>
                        <a:ea typeface="Calibri"/>
                        <a:cs typeface="Times New Roman"/>
                      </a:endParaRPr>
                    </a:p>
                  </a:txBody>
                  <a:tcPr marL="34413" marR="34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it-IT" sz="2000" dirty="0" smtClean="0">
                          <a:solidFill>
                            <a:schemeClr val="tx1"/>
                          </a:solidFill>
                          <a:latin typeface="Calibri"/>
                          <a:ea typeface="Calibri"/>
                          <a:cs typeface="Times New Roman"/>
                        </a:rPr>
                        <a:t>20´</a:t>
                      </a:r>
                      <a:endParaRPr lang="it-IT" sz="2000" dirty="0">
                        <a:solidFill>
                          <a:schemeClr val="tx1"/>
                        </a:solidFill>
                        <a:latin typeface="Calibri"/>
                        <a:ea typeface="Calibri"/>
                        <a:cs typeface="Times New Roman"/>
                      </a:endParaRPr>
                    </a:p>
                  </a:txBody>
                  <a:tcPr marL="34413" marR="34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126333742"/>
                  </a:ext>
                </a:extLst>
              </a:tr>
            </a:tbl>
          </a:graphicData>
        </a:graphic>
      </p:graphicFrame>
    </p:spTree>
    <p:extLst>
      <p:ext uri="{BB962C8B-B14F-4D97-AF65-F5344CB8AC3E}">
        <p14:creationId xmlns:p14="http://schemas.microsoft.com/office/powerpoint/2010/main" val="2774804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Kursorganisation</a:t>
            </a:r>
            <a:endParaRPr lang="de-DE" sz="2900" b="1" dirty="0"/>
          </a:p>
        </p:txBody>
      </p:sp>
      <p:graphicFrame>
        <p:nvGraphicFramePr>
          <p:cNvPr id="5" name="Tabella 4"/>
          <p:cNvGraphicFramePr>
            <a:graphicFrameLocks noGrp="1"/>
          </p:cNvGraphicFramePr>
          <p:nvPr>
            <p:extLst>
              <p:ext uri="{D42A27DB-BD31-4B8C-83A1-F6EECF244321}">
                <p14:modId xmlns:p14="http://schemas.microsoft.com/office/powerpoint/2010/main" val="2116910362"/>
              </p:ext>
            </p:extLst>
          </p:nvPr>
        </p:nvGraphicFramePr>
        <p:xfrm>
          <a:off x="179512" y="2276448"/>
          <a:ext cx="8712968" cy="3188538"/>
        </p:xfrm>
        <a:graphic>
          <a:graphicData uri="http://schemas.openxmlformats.org/drawingml/2006/table">
            <a:tbl>
              <a:tblPr/>
              <a:tblGrid>
                <a:gridCol w="698477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432472">
                <a:tc>
                  <a:txBody>
                    <a:bodyPr/>
                    <a:lstStyle/>
                    <a:p>
                      <a:pPr>
                        <a:lnSpc>
                          <a:spcPct val="115000"/>
                        </a:lnSpc>
                        <a:spcAft>
                          <a:spcPts val="0"/>
                        </a:spcAft>
                      </a:pPr>
                      <a:r>
                        <a:rPr lang="de-DE" sz="2000" dirty="0">
                          <a:latin typeface="Calibri"/>
                          <a:ea typeface="Calibri"/>
                          <a:cs typeface="Times New Roman"/>
                        </a:rPr>
                        <a:t>13:40-15:10 </a:t>
                      </a:r>
                      <a:r>
                        <a:rPr lang="de-DE" sz="2000" dirty="0" smtClean="0">
                          <a:latin typeface="Calibri"/>
                          <a:ea typeface="Calibri"/>
                          <a:cs typeface="Times New Roman"/>
                        </a:rPr>
                        <a:t>Uhr: Klimaanpassung</a:t>
                      </a:r>
                      <a:endParaRPr lang="it-IT" sz="2000"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e-DE" sz="2000" dirty="0" smtClean="0">
                          <a:latin typeface="Calibri"/>
                          <a:ea typeface="Calibri"/>
                          <a:cs typeface="Times New Roman"/>
                        </a:rPr>
                        <a:t>Zeit</a:t>
                      </a:r>
                      <a:endParaRPr lang="it-IT" sz="2000" dirty="0" smtClean="0">
                        <a:latin typeface="Calibri"/>
                        <a:ea typeface="Calibri"/>
                        <a:cs typeface="Times New Roman"/>
                      </a:endParaRPr>
                    </a:p>
                    <a:p>
                      <a:pPr>
                        <a:lnSpc>
                          <a:spcPct val="115000"/>
                        </a:lnSpc>
                        <a:spcAft>
                          <a:spcPts val="0"/>
                        </a:spcAft>
                      </a:pPr>
                      <a:endParaRPr lang="de-DE" sz="2000"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472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err="1" smtClean="0">
                          <a:latin typeface="Calibri"/>
                          <a:ea typeface="Calibri"/>
                          <a:cs typeface="Times New Roman"/>
                        </a:rPr>
                        <a:t>Klimawandel</a:t>
                      </a:r>
                      <a:r>
                        <a:rPr lang="it-IT" sz="2000" dirty="0" smtClean="0">
                          <a:latin typeface="Calibri"/>
                          <a:ea typeface="Calibri"/>
                          <a:cs typeface="Times New Roman"/>
                        </a:rPr>
                        <a:t> in</a:t>
                      </a:r>
                      <a:r>
                        <a:rPr lang="it-IT" sz="2000" baseline="0" dirty="0" smtClean="0">
                          <a:latin typeface="Calibri"/>
                          <a:ea typeface="Calibri"/>
                          <a:cs typeface="Times New Roman"/>
                        </a:rPr>
                        <a:t> </a:t>
                      </a:r>
                      <a:r>
                        <a:rPr lang="it-IT" sz="2000" baseline="0" dirty="0" err="1" smtClean="0">
                          <a:latin typeface="Calibri"/>
                          <a:ea typeface="Calibri"/>
                          <a:cs typeface="Times New Roman"/>
                        </a:rPr>
                        <a:t>Berlin</a:t>
                      </a:r>
                      <a:r>
                        <a:rPr lang="it-IT" sz="2000" baseline="0" dirty="0" smtClean="0">
                          <a:latin typeface="Calibri"/>
                          <a:ea typeface="Calibri"/>
                          <a:cs typeface="Times New Roman"/>
                        </a:rPr>
                        <a:t> (</a:t>
                      </a:r>
                      <a:r>
                        <a:rPr lang="it-IT" sz="2000" baseline="0" dirty="0" err="1" smtClean="0">
                          <a:latin typeface="Calibri"/>
                          <a:ea typeface="Calibri"/>
                          <a:cs typeface="Times New Roman"/>
                        </a:rPr>
                        <a:t>Vortrag</a:t>
                      </a:r>
                      <a:r>
                        <a:rPr lang="it-IT" sz="2000" baseline="0" dirty="0" smtClean="0">
                          <a:latin typeface="Calibri"/>
                          <a:ea typeface="Calibri"/>
                          <a:cs typeface="Times New Roman"/>
                        </a:rPr>
                        <a:t>)</a:t>
                      </a:r>
                      <a:endParaRPr lang="de-DE" sz="2000" dirty="0" smtClean="0">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2000" dirty="0" smtClean="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2000" dirty="0" smtClean="0">
                          <a:latin typeface="Calibri"/>
                          <a:ea typeface="Calibri"/>
                          <a:cs typeface="Times New Roman"/>
                        </a:rPr>
                        <a:t>30‘</a:t>
                      </a:r>
                      <a:endParaRPr lang="it-IT" sz="2000"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1538">
                <a:tc>
                  <a:txBody>
                    <a:bodyPr/>
                    <a:lstStyle/>
                    <a:p>
                      <a:pPr>
                        <a:lnSpc>
                          <a:spcPct val="100000"/>
                        </a:lnSpc>
                        <a:spcAft>
                          <a:spcPts val="0"/>
                        </a:spcAft>
                      </a:pPr>
                      <a:r>
                        <a:rPr kumimoji="0" lang="it-IT" sz="2000" kern="1200" dirty="0" err="1" smtClean="0">
                          <a:solidFill>
                            <a:schemeClr val="tx1"/>
                          </a:solidFill>
                          <a:latin typeface="Calibri"/>
                          <a:ea typeface="Calibri"/>
                          <a:cs typeface="Times New Roman"/>
                        </a:rPr>
                        <a:t>Gruppenarbeit</a:t>
                      </a:r>
                      <a:r>
                        <a:rPr kumimoji="0" lang="it-IT" sz="2000" kern="1200" baseline="0" dirty="0" smtClean="0">
                          <a:solidFill>
                            <a:schemeClr val="tx1"/>
                          </a:solidFill>
                          <a:latin typeface="Calibri"/>
                          <a:ea typeface="Calibri"/>
                          <a:cs typeface="Times New Roman"/>
                        </a:rPr>
                        <a:t> </a:t>
                      </a:r>
                      <a:r>
                        <a:rPr lang="de-DE" sz="2000" dirty="0" smtClean="0">
                          <a:latin typeface="Calibri"/>
                          <a:ea typeface="Calibri"/>
                          <a:cs typeface="Times New Roman"/>
                        </a:rPr>
                        <a:t>„</a:t>
                      </a:r>
                      <a:r>
                        <a:rPr lang="it-IT" sz="2000" baseline="0" dirty="0" err="1" smtClean="0">
                          <a:latin typeface="Calibri"/>
                          <a:ea typeface="Calibri"/>
                          <a:cs typeface="Times New Roman"/>
                        </a:rPr>
                        <a:t>Folgen</a:t>
                      </a:r>
                      <a:r>
                        <a:rPr lang="it-IT" sz="2000" baseline="0" dirty="0" smtClean="0">
                          <a:latin typeface="Calibri"/>
                          <a:ea typeface="Calibri"/>
                          <a:cs typeface="Times New Roman"/>
                        </a:rPr>
                        <a:t> in </a:t>
                      </a:r>
                      <a:r>
                        <a:rPr lang="it-IT" sz="2000" baseline="0" dirty="0" err="1" smtClean="0">
                          <a:latin typeface="Calibri"/>
                          <a:ea typeface="Calibri"/>
                          <a:cs typeface="Times New Roman"/>
                        </a:rPr>
                        <a:t>Berlin</a:t>
                      </a:r>
                      <a:r>
                        <a:rPr lang="de-DE" sz="2000" dirty="0" smtClean="0">
                          <a:latin typeface="Calibri"/>
                          <a:ea typeface="Calibri"/>
                          <a:cs typeface="Times New Roman"/>
                        </a:rPr>
                        <a:t>“</a:t>
                      </a:r>
                      <a:endParaRPr lang="it-IT" sz="2000"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000" dirty="0" smtClean="0">
                          <a:latin typeface="Calibri"/>
                          <a:ea typeface="Calibri"/>
                          <a:cs typeface="Times New Roman"/>
                        </a:rPr>
                        <a:t>25´</a:t>
                      </a:r>
                      <a:endParaRPr lang="it-IT" sz="2000"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kern="1200" dirty="0" err="1" smtClean="0">
                          <a:solidFill>
                            <a:schemeClr val="tx1"/>
                          </a:solidFill>
                          <a:latin typeface="Calibri"/>
                          <a:ea typeface="Calibri"/>
                          <a:cs typeface="Times New Roman"/>
                        </a:rPr>
                        <a:t>Gruppenarbeit</a:t>
                      </a:r>
                      <a:r>
                        <a:rPr kumimoji="0" lang="it-IT" sz="2000" kern="1200" baseline="0" dirty="0" smtClean="0">
                          <a:solidFill>
                            <a:schemeClr val="tx1"/>
                          </a:solidFill>
                          <a:latin typeface="Calibri"/>
                          <a:ea typeface="Calibri"/>
                          <a:cs typeface="Times New Roman"/>
                        </a:rPr>
                        <a:t> </a:t>
                      </a:r>
                      <a:r>
                        <a:rPr lang="de-DE" sz="2000" dirty="0" smtClean="0">
                          <a:latin typeface="Calibri"/>
                          <a:ea typeface="Calibri"/>
                          <a:cs typeface="Times New Roman"/>
                        </a:rPr>
                        <a:t>Anpassungsmaßnahmen</a:t>
                      </a:r>
                      <a:endParaRPr lang="it-IT" sz="2000" dirty="0" smtClean="0">
                        <a:latin typeface="Calibri"/>
                        <a:ea typeface="Calibri"/>
                        <a:cs typeface="Times New Roman"/>
                      </a:endParaRPr>
                    </a:p>
                    <a:p>
                      <a:pPr>
                        <a:lnSpc>
                          <a:spcPct val="115000"/>
                        </a:lnSpc>
                        <a:spcAft>
                          <a:spcPts val="0"/>
                        </a:spcAft>
                      </a:pPr>
                      <a:endParaRPr lang="it-IT" sz="2000"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2000" dirty="0" smtClean="0">
                          <a:latin typeface="Calibri"/>
                          <a:ea typeface="Calibri"/>
                          <a:cs typeface="Times New Roman"/>
                        </a:rPr>
                        <a:t>25´</a:t>
                      </a:r>
                      <a:endParaRPr lang="it-IT" sz="2000"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4350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e-DE" sz="2000" dirty="0" smtClean="0">
                          <a:latin typeface="Calibri"/>
                          <a:ea typeface="Calibri"/>
                          <a:cs typeface="Times New Roman"/>
                        </a:rPr>
                        <a:t>Feedback/Evaluierung</a:t>
                      </a:r>
                      <a:endParaRPr lang="it-IT" sz="2000" dirty="0" smtClean="0">
                        <a:latin typeface="Calibri"/>
                        <a:ea typeface="Calibri"/>
                        <a:cs typeface="Times New Roman"/>
                      </a:endParaRPr>
                    </a:p>
                    <a:p>
                      <a:pPr>
                        <a:lnSpc>
                          <a:spcPct val="115000"/>
                        </a:lnSpc>
                        <a:spcAft>
                          <a:spcPts val="0"/>
                        </a:spcAft>
                      </a:pPr>
                      <a:endParaRPr lang="it-IT" sz="2000"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2000" dirty="0" smtClean="0">
                          <a:latin typeface="Calibri"/>
                          <a:ea typeface="Calibri"/>
                          <a:cs typeface="Times New Roman"/>
                        </a:rPr>
                        <a:t>10‘</a:t>
                      </a:r>
                      <a:endParaRPr lang="it-IT" sz="2000"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74804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Brainstorming</a:t>
            </a:r>
          </a:p>
        </p:txBody>
      </p:sp>
      <p:sp>
        <p:nvSpPr>
          <p:cNvPr id="3" name="Textplatzhalter 2"/>
          <p:cNvSpPr>
            <a:spLocks noGrp="1"/>
          </p:cNvSpPr>
          <p:nvPr>
            <p:ph type="body" idx="1"/>
          </p:nvPr>
        </p:nvSpPr>
        <p:spPr>
          <a:xfrm>
            <a:off x="722313" y="1844824"/>
            <a:ext cx="7772400" cy="3744416"/>
          </a:xfrm>
        </p:spPr>
        <p:txBody>
          <a:bodyPr>
            <a:noAutofit/>
          </a:bodyPr>
          <a:lstStyle/>
          <a:p>
            <a:r>
              <a:rPr lang="de-DE" sz="1400" dirty="0">
                <a:solidFill>
                  <a:schemeClr val="tx1"/>
                </a:solidFill>
                <a:latin typeface="Calibri" panose="020F0502020204030204" pitchFamily="34" charset="0"/>
              </a:rPr>
              <a:t>In dem organisierten "Gedankenwirbel" trägt eine Gruppe zu einem konkret formulierten Thema möglichst viele Vorschläge zusammen, ohne diese (zunächst) zu bewerten oder nach Status der Mitglieder zu unterscheiden. Die Methode produziert Ideen, Erklärungen oder Interpretationen und regt zu intuitivem Suchen und spontan-kreativen Assoziieren an.  „Gruppenwissen“ wird zusammengetragen und visualisiert.</a:t>
            </a:r>
          </a:p>
          <a:p>
            <a:r>
              <a:rPr lang="de-DE" sz="1400" b="1" dirty="0" smtClean="0">
                <a:solidFill>
                  <a:schemeClr val="tx1"/>
                </a:solidFill>
                <a:latin typeface="Calibri" panose="020F0502020204030204" pitchFamily="34" charset="0"/>
              </a:rPr>
              <a:t>Vorgehen</a:t>
            </a:r>
            <a:endParaRPr lang="de-DE" sz="1400" b="1" dirty="0">
              <a:solidFill>
                <a:schemeClr val="tx1"/>
              </a:solidFill>
              <a:latin typeface="Calibri" panose="020F0502020204030204" pitchFamily="34" charset="0"/>
            </a:endParaRPr>
          </a:p>
          <a:p>
            <a:pPr marL="342900" lvl="0" indent="-342900" algn="just">
              <a:spcBef>
                <a:spcPts val="0"/>
              </a:spcBef>
              <a:buFont typeface="Arial" panose="020B0604020202020204" pitchFamily="34" charset="0"/>
              <a:buChar char="•"/>
              <a:tabLst>
                <a:tab pos="457200" algn="l"/>
              </a:tabLst>
            </a:pPr>
            <a:r>
              <a:rPr lang="de-DE"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Frage konkret formulieren, Teilnehmerkreis und Zeitrahmen klären</a:t>
            </a:r>
          </a:p>
          <a:p>
            <a:pPr marL="342900" lvl="0" indent="-342900" algn="just">
              <a:spcBef>
                <a:spcPts val="0"/>
              </a:spcBef>
              <a:buFont typeface="Arial" panose="020B0604020202020204" pitchFamily="34" charset="0"/>
              <a:buChar char="•"/>
              <a:tabLst>
                <a:tab pos="457200" algn="l"/>
              </a:tabLst>
            </a:pPr>
            <a:r>
              <a:rPr lang="de-DE"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Regeln festlegen: keine Diskussionen, jede Idee ohne Kritik festhalten, Ideenkombinationen und Assoziationen sind erwünscht, Wiederholungen sind erlaubt, keine "Patentrechte" auf gute Ideen.</a:t>
            </a:r>
          </a:p>
          <a:p>
            <a:pPr marL="342900" lvl="0" indent="-342900" algn="just">
              <a:spcBef>
                <a:spcPts val="0"/>
              </a:spcBef>
              <a:buFont typeface="Arial" panose="020B0604020202020204" pitchFamily="34" charset="0"/>
              <a:buChar char="•"/>
              <a:tabLst>
                <a:tab pos="457200" algn="l"/>
              </a:tabLst>
            </a:pPr>
            <a:r>
              <a:rPr lang="de-DE"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Jedes Gruppenmitglied zur Ideenfindung auffordern </a:t>
            </a:r>
          </a:p>
          <a:p>
            <a:pPr marL="342900" lvl="0" indent="-342900" algn="just">
              <a:spcBef>
                <a:spcPts val="0"/>
              </a:spcBef>
              <a:buFont typeface="Arial" panose="020B0604020202020204" pitchFamily="34" charset="0"/>
              <a:buChar char="•"/>
              <a:tabLst>
                <a:tab pos="457200" algn="l"/>
              </a:tabLst>
            </a:pPr>
            <a:r>
              <a:rPr lang="de-DE"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Ideen schriftlich, z. B. auf Kärtchen, festhalten. Regel: Ein Gedanke pro Kärtchen auf maximal drei Zeilen </a:t>
            </a:r>
          </a:p>
          <a:p>
            <a:pPr marL="342900" lvl="0" indent="-342900" algn="just">
              <a:spcBef>
                <a:spcPts val="0"/>
              </a:spcBef>
              <a:buFont typeface="Arial" panose="020B0604020202020204" pitchFamily="34" charset="0"/>
              <a:buChar char="•"/>
              <a:tabLst>
                <a:tab pos="457200" algn="l"/>
              </a:tabLst>
            </a:pPr>
            <a:r>
              <a:rPr lang="de-DE"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Zu Clustern zusammenfassen (Ggf. anders formulieren)</a:t>
            </a:r>
          </a:p>
          <a:p>
            <a:pPr marL="342900" lvl="0" indent="-342900" algn="just">
              <a:spcBef>
                <a:spcPts val="0"/>
              </a:spcBef>
              <a:buFont typeface="Arial" panose="020B0604020202020204" pitchFamily="34" charset="0"/>
              <a:buChar char="•"/>
              <a:tabLst>
                <a:tab pos="457200" algn="l"/>
              </a:tabLst>
            </a:pPr>
            <a:r>
              <a:rPr lang="de-DE"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Cluster mit Überschriften versehen (= klassifizieren)</a:t>
            </a:r>
          </a:p>
          <a:p>
            <a:pPr marL="342900" lvl="0" indent="-342900" algn="just">
              <a:spcBef>
                <a:spcPts val="0"/>
              </a:spcBef>
              <a:buFont typeface="Arial" panose="020B0604020202020204" pitchFamily="34" charset="0"/>
              <a:buChar char="•"/>
              <a:tabLst>
                <a:tab pos="457200" algn="l"/>
              </a:tabLst>
            </a:pPr>
            <a:r>
              <a:rPr lang="de-DE"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Überschriften mündlich zusammenfassen, dabei auf einzelne Inhalte eingehen („Arbeitsdefinition“)</a:t>
            </a:r>
          </a:p>
          <a:p>
            <a:endParaRPr lang="de-DE" sz="1400" dirty="0" smtClean="0">
              <a:solidFill>
                <a:schemeClr val="tx1"/>
              </a:solidFill>
              <a:latin typeface="Calibri" panose="020F0502020204030204" pitchFamily="34" charset="0"/>
            </a:endParaRPr>
          </a:p>
          <a:p>
            <a:endParaRPr lang="de-DE" sz="1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516420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Brainstorming Klimawandel</a:t>
            </a:r>
            <a:endParaRPr lang="de-DE" sz="2900" b="1" dirty="0"/>
          </a:p>
        </p:txBody>
      </p:sp>
      <p:sp>
        <p:nvSpPr>
          <p:cNvPr id="5" name="Inhaltsplatzhalter 2"/>
          <p:cNvSpPr txBox="1">
            <a:spLocks/>
          </p:cNvSpPr>
          <p:nvPr/>
        </p:nvSpPr>
        <p:spPr>
          <a:xfrm>
            <a:off x="611560" y="1844824"/>
            <a:ext cx="8064896" cy="4572000"/>
          </a:xfrm>
          <a:prstGeom prst="rect">
            <a:avLst/>
          </a:prstGeom>
        </p:spPr>
        <p:txBody>
          <a:bodyPr anchor="t" anchorCtr="0">
            <a:no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tabLst/>
              <a:defRPr/>
            </a:pPr>
            <a:r>
              <a:rPr lang="de-DE" sz="2400" b="1" dirty="0" smtClean="0">
                <a:solidFill>
                  <a:schemeClr val="bg1">
                    <a:lumMod val="50000"/>
                  </a:schemeClr>
                </a:solidFill>
                <a:latin typeface="Calibri" panose="020F0502020204030204" pitchFamily="34" charset="0"/>
                <a:cs typeface="Calibri" panose="020F0502020204030204" pitchFamily="34" charset="0"/>
              </a:rPr>
              <a:t>Leitfrage: Was bedeutet der Klimawandel?</a:t>
            </a:r>
          </a:p>
          <a:p>
            <a:pPr marL="0" marR="0" lvl="0" indent="0" defTabSz="914400" rtl="0" eaLnBrk="1" fontAlgn="auto" latinLnBrk="0" hangingPunct="1">
              <a:lnSpc>
                <a:spcPct val="100000"/>
              </a:lnSpc>
              <a:spcBef>
                <a:spcPts val="580"/>
              </a:spcBef>
              <a:spcAft>
                <a:spcPts val="0"/>
              </a:spcAft>
              <a:buClr>
                <a:schemeClr val="accent1"/>
              </a:buClr>
              <a:buSzPct val="85000"/>
              <a:tabLst/>
              <a:defRPr/>
            </a:pPr>
            <a:endParaRPr kumimoji="0" lang="de-DE" sz="2400" i="0"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0" marR="0" lvl="0" indent="0" defTabSz="914400" rtl="0" eaLnBrk="1" fontAlgn="auto" latinLnBrk="0" hangingPunct="1">
              <a:lnSpc>
                <a:spcPct val="100000"/>
              </a:lnSpc>
              <a:spcBef>
                <a:spcPts val="580"/>
              </a:spcBef>
              <a:spcAft>
                <a:spcPts val="0"/>
              </a:spcAft>
              <a:buClr>
                <a:schemeClr val="accent1"/>
              </a:buClr>
              <a:buSzPct val="85000"/>
              <a:buFontTx/>
              <a:buChar char="-"/>
              <a:tabLst/>
              <a:defRPr/>
            </a:pPr>
            <a:endParaRPr kumimoji="0" lang="de-DE" sz="2400" i="0"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p:txBody>
      </p:sp>
      <p:sp>
        <p:nvSpPr>
          <p:cNvPr id="4" name="Inhaltsplatzhalter 2"/>
          <p:cNvSpPr txBox="1">
            <a:spLocks/>
          </p:cNvSpPr>
          <p:nvPr/>
        </p:nvSpPr>
        <p:spPr>
          <a:xfrm>
            <a:off x="547936" y="1997224"/>
            <a:ext cx="8280920" cy="4572000"/>
          </a:xfrm>
          <a:prstGeom prst="rect">
            <a:avLst/>
          </a:prstGeom>
        </p:spPr>
        <p:txBody>
          <a:bodyPr anchor="t" anchorCtr="0">
            <a:noAutofit/>
          </a:bodyPr>
          <a:lstStyle/>
          <a:p>
            <a:pPr marL="0" marR="0" lvl="0" indent="0" defTabSz="914400" rtl="0" eaLnBrk="1" fontAlgn="auto" latinLnBrk="0" hangingPunct="1">
              <a:lnSpc>
                <a:spcPct val="100000"/>
              </a:lnSpc>
              <a:spcBef>
                <a:spcPts val="580"/>
              </a:spcBef>
              <a:spcAft>
                <a:spcPts val="0"/>
              </a:spcAft>
              <a:buClr>
                <a:schemeClr val="accent1"/>
              </a:buClr>
              <a:buSzPct val="85000"/>
              <a:tabLst/>
              <a:defRPr/>
            </a:pPr>
            <a:endParaRPr kumimoji="0" lang="de-DE" sz="2400" i="0" u="none" strike="noStrike" kern="1200" cap="none" spc="0" normalizeH="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0" marR="0" lvl="0" indent="0" defTabSz="914400" rtl="0" eaLnBrk="1" fontAlgn="auto" latinLnBrk="0" hangingPunct="1">
              <a:lnSpc>
                <a:spcPct val="100000"/>
              </a:lnSpc>
              <a:spcBef>
                <a:spcPts val="580"/>
              </a:spcBef>
              <a:spcAft>
                <a:spcPts val="0"/>
              </a:spcAft>
              <a:buClr>
                <a:schemeClr val="accent1"/>
              </a:buClr>
              <a:buSzPct val="85000"/>
              <a:buFontTx/>
              <a:buChar char="-"/>
              <a:tabLst/>
              <a:defRPr/>
            </a:pPr>
            <a:endParaRPr kumimoji="0" lang="de-DE" sz="2400" i="0"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p:txBody>
      </p:sp>
      <p:sp>
        <p:nvSpPr>
          <p:cNvPr id="6" name="Inhaltsplatzhalter 2"/>
          <p:cNvSpPr txBox="1">
            <a:spLocks/>
          </p:cNvSpPr>
          <p:nvPr/>
        </p:nvSpPr>
        <p:spPr>
          <a:xfrm>
            <a:off x="539552" y="2060848"/>
            <a:ext cx="8064896" cy="4572000"/>
          </a:xfrm>
          <a:prstGeom prst="rect">
            <a:avLst/>
          </a:prstGeom>
        </p:spPr>
        <p:txBody>
          <a:bodyPr anchor="t" anchorCtr="0">
            <a:noAutofit/>
          </a:bodyPr>
          <a:lstStyle/>
          <a:p>
            <a:pPr marL="0" marR="0" lvl="0" indent="0" defTabSz="914400" rtl="0" eaLnBrk="1" fontAlgn="auto" latinLnBrk="0" hangingPunct="1">
              <a:lnSpc>
                <a:spcPct val="100000"/>
              </a:lnSpc>
              <a:spcBef>
                <a:spcPts val="580"/>
              </a:spcBef>
              <a:spcAft>
                <a:spcPts val="0"/>
              </a:spcAft>
              <a:buClr>
                <a:schemeClr val="accent1"/>
              </a:buClr>
              <a:buSzPct val="85000"/>
              <a:tabLst/>
              <a:defRPr/>
            </a:pPr>
            <a:endParaRPr kumimoji="0" lang="de-DE" sz="2400" i="0"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0" marR="0" lvl="0" indent="0" defTabSz="914400" rtl="0" eaLnBrk="1" fontAlgn="auto" latinLnBrk="0" hangingPunct="1">
              <a:lnSpc>
                <a:spcPct val="100000"/>
              </a:lnSpc>
              <a:spcBef>
                <a:spcPts val="580"/>
              </a:spcBef>
              <a:spcAft>
                <a:spcPts val="0"/>
              </a:spcAft>
              <a:buClr>
                <a:schemeClr val="accent1"/>
              </a:buClr>
              <a:buSzPct val="85000"/>
              <a:tabLst/>
              <a:defRPr/>
            </a:pPr>
            <a:endParaRPr kumimoji="0" lang="de-DE" sz="2400" i="0"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74804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Video: Klimawandel</a:t>
            </a:r>
            <a:endParaRPr lang="de-DE" sz="2900" b="1" dirty="0"/>
          </a:p>
        </p:txBody>
      </p:sp>
      <p:sp>
        <p:nvSpPr>
          <p:cNvPr id="4" name="Inhaltsplatzhalter 2"/>
          <p:cNvSpPr txBox="1">
            <a:spLocks/>
          </p:cNvSpPr>
          <p:nvPr/>
        </p:nvSpPr>
        <p:spPr>
          <a:xfrm>
            <a:off x="547936" y="1997224"/>
            <a:ext cx="8280920" cy="4572000"/>
          </a:xfrm>
          <a:prstGeom prst="rect">
            <a:avLst/>
          </a:prstGeom>
        </p:spPr>
        <p:txBody>
          <a:bodyPr anchor="t" anchorCtr="0">
            <a:noAutofit/>
          </a:bodyPr>
          <a:lstStyle/>
          <a:p>
            <a:pPr marL="0" marR="0" lvl="0" indent="0" defTabSz="914400" rtl="0" eaLnBrk="1" fontAlgn="auto" latinLnBrk="0" hangingPunct="1">
              <a:lnSpc>
                <a:spcPct val="100000"/>
              </a:lnSpc>
              <a:spcBef>
                <a:spcPts val="580"/>
              </a:spcBef>
              <a:spcAft>
                <a:spcPts val="0"/>
              </a:spcAft>
              <a:buClr>
                <a:schemeClr val="accent1"/>
              </a:buClr>
              <a:buSzPct val="85000"/>
              <a:tabLst/>
              <a:defRPr/>
            </a:pPr>
            <a:endParaRPr kumimoji="0" lang="de-DE" sz="2400" i="0" u="none" strike="noStrike" kern="1200" cap="none" spc="0" normalizeH="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0" marR="0" lvl="0" indent="0" defTabSz="914400" rtl="0" eaLnBrk="1" fontAlgn="auto" latinLnBrk="0" hangingPunct="1">
              <a:lnSpc>
                <a:spcPct val="100000"/>
              </a:lnSpc>
              <a:spcBef>
                <a:spcPts val="580"/>
              </a:spcBef>
              <a:spcAft>
                <a:spcPts val="0"/>
              </a:spcAft>
              <a:buClr>
                <a:schemeClr val="accent1"/>
              </a:buClr>
              <a:buSzPct val="85000"/>
              <a:buFontTx/>
              <a:buChar char="-"/>
              <a:tabLst/>
              <a:defRPr/>
            </a:pPr>
            <a:endParaRPr kumimoji="0" lang="de-DE" sz="2400" i="0"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p:txBody>
      </p:sp>
      <p:pic>
        <p:nvPicPr>
          <p:cNvPr id="3" name="Grafik 2"/>
          <p:cNvPicPr>
            <a:picLocks noChangeAspect="1"/>
          </p:cNvPicPr>
          <p:nvPr/>
        </p:nvPicPr>
        <p:blipFill rotWithShape="1">
          <a:blip r:embed="rId2" cstate="print"/>
          <a:srcRect t="5767" b="9178"/>
          <a:stretch/>
        </p:blipFill>
        <p:spPr>
          <a:xfrm>
            <a:off x="692460" y="1988840"/>
            <a:ext cx="7991872" cy="4248472"/>
          </a:xfrm>
          <a:prstGeom prst="rect">
            <a:avLst/>
          </a:prstGeom>
        </p:spPr>
      </p:pic>
      <p:sp>
        <p:nvSpPr>
          <p:cNvPr id="5" name="Rechteck 4"/>
          <p:cNvSpPr/>
          <p:nvPr/>
        </p:nvSpPr>
        <p:spPr>
          <a:xfrm>
            <a:off x="611560" y="6190842"/>
            <a:ext cx="6048672" cy="338554"/>
          </a:xfrm>
          <a:prstGeom prst="rect">
            <a:avLst/>
          </a:prstGeom>
        </p:spPr>
        <p:txBody>
          <a:bodyPr wrap="square">
            <a:spAutoFit/>
          </a:bodyPr>
          <a:lstStyle/>
          <a:p>
            <a:r>
              <a:rPr lang="de-DE" sz="1600" dirty="0">
                <a:solidFill>
                  <a:schemeClr val="tx1">
                    <a:lumMod val="50000"/>
                    <a:lumOff val="50000"/>
                  </a:schemeClr>
                </a:solidFill>
                <a:latin typeface="Calibri" panose="020F0502020204030204" pitchFamily="34" charset="0"/>
                <a:cs typeface="Calibri" panose="020F0502020204030204" pitchFamily="34" charset="0"/>
              </a:rPr>
              <a:t>https://www.youtube.com/watch?v=ZGXVq9obUms</a:t>
            </a:r>
          </a:p>
        </p:txBody>
      </p:sp>
    </p:spTree>
    <p:extLst>
      <p:ext uri="{BB962C8B-B14F-4D97-AF65-F5344CB8AC3E}">
        <p14:creationId xmlns:p14="http://schemas.microsoft.com/office/powerpoint/2010/main" val="56603427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4320480" cy="1362075"/>
          </a:xfrm>
        </p:spPr>
        <p:txBody>
          <a:bodyPr bIns="91440" anchor="ctr" anchorCtr="0">
            <a:normAutofit/>
          </a:bodyPr>
          <a:lstStyle/>
          <a:p>
            <a:pPr algn="ctr"/>
            <a:r>
              <a:rPr lang="de-DE" sz="2900" b="1" dirty="0" smtClean="0"/>
              <a:t>Treibhauseffekt</a:t>
            </a:r>
            <a:endParaRPr lang="de-DE" sz="2900" b="1" dirty="0"/>
          </a:p>
        </p:txBody>
      </p:sp>
      <p:pic>
        <p:nvPicPr>
          <p:cNvPr id="47106" name="Picture 2"/>
          <p:cNvPicPr>
            <a:picLocks noChangeAspect="1" noChangeArrowheads="1"/>
          </p:cNvPicPr>
          <p:nvPr/>
        </p:nvPicPr>
        <p:blipFill>
          <a:blip r:embed="rId3" cstate="print"/>
          <a:srcRect l="4537" t="3228" r="5624" b="4771"/>
          <a:stretch>
            <a:fillRect/>
          </a:stretch>
        </p:blipFill>
        <p:spPr bwMode="auto">
          <a:xfrm>
            <a:off x="49024" y="2852936"/>
            <a:ext cx="4455001" cy="2565000"/>
          </a:xfrm>
          <a:prstGeom prst="rect">
            <a:avLst/>
          </a:prstGeom>
          <a:noFill/>
          <a:ln w="9525">
            <a:noFill/>
            <a:miter lim="800000"/>
            <a:headEnd/>
            <a:tailEnd/>
          </a:ln>
        </p:spPr>
      </p:pic>
      <p:sp>
        <p:nvSpPr>
          <p:cNvPr id="3" name="Rechteck 2"/>
          <p:cNvSpPr/>
          <p:nvPr/>
        </p:nvSpPr>
        <p:spPr>
          <a:xfrm>
            <a:off x="5436096" y="6536377"/>
            <a:ext cx="3888432" cy="276999"/>
          </a:xfrm>
          <a:prstGeom prst="rect">
            <a:avLst/>
          </a:prstGeom>
        </p:spPr>
        <p:txBody>
          <a:bodyPr wrap="square">
            <a:spAutoFit/>
          </a:bodyPr>
          <a:lstStyle/>
          <a:p>
            <a:r>
              <a:rPr lang="de-DE" sz="1200" dirty="0" smtClean="0">
                <a:solidFill>
                  <a:schemeClr val="tx1">
                    <a:lumMod val="50000"/>
                    <a:lumOff val="50000"/>
                  </a:schemeClr>
                </a:solidFill>
                <a:latin typeface="Calibri" panose="020F0502020204030204" pitchFamily="34" charset="0"/>
                <a:cs typeface="Calibri" panose="020F0502020204030204" pitchFamily="34" charset="0"/>
              </a:rPr>
              <a:t>https</a:t>
            </a:r>
            <a:r>
              <a:rPr lang="de-DE" sz="1200" dirty="0">
                <a:solidFill>
                  <a:schemeClr val="tx1">
                    <a:lumMod val="50000"/>
                    <a:lumOff val="50000"/>
                  </a:schemeClr>
                </a:solidFill>
                <a:latin typeface="Calibri" panose="020F0502020204030204" pitchFamily="34" charset="0"/>
                <a:cs typeface="Calibri" panose="020F0502020204030204" pitchFamily="34" charset="0"/>
              </a:rPr>
              <a:t>://www.youtube.com/watch?v=q1wP42f5GAc</a:t>
            </a:r>
          </a:p>
        </p:txBody>
      </p:sp>
      <p:pic>
        <p:nvPicPr>
          <p:cNvPr id="5" name="Picture 2"/>
          <p:cNvPicPr>
            <a:picLocks noChangeAspect="1" noChangeArrowheads="1"/>
          </p:cNvPicPr>
          <p:nvPr/>
        </p:nvPicPr>
        <p:blipFill>
          <a:blip r:embed="rId4" cstate="print"/>
          <a:srcRect l="4340" t="4632" r="3644" b="4272"/>
          <a:stretch>
            <a:fillRect/>
          </a:stretch>
        </p:blipFill>
        <p:spPr bwMode="auto">
          <a:xfrm>
            <a:off x="4427984" y="2852821"/>
            <a:ext cx="4608512" cy="2565115"/>
          </a:xfrm>
          <a:prstGeom prst="rect">
            <a:avLst/>
          </a:prstGeom>
          <a:noFill/>
          <a:ln w="9525">
            <a:noFill/>
            <a:miter lim="800000"/>
            <a:headEnd/>
            <a:tailEnd/>
          </a:ln>
        </p:spPr>
      </p:pic>
      <p:sp>
        <p:nvSpPr>
          <p:cNvPr id="4" name="Rechteck 3"/>
          <p:cNvSpPr/>
          <p:nvPr/>
        </p:nvSpPr>
        <p:spPr>
          <a:xfrm>
            <a:off x="1761779" y="2483490"/>
            <a:ext cx="1164934" cy="400110"/>
          </a:xfrm>
          <a:prstGeom prst="rect">
            <a:avLst/>
          </a:prstGeom>
        </p:spPr>
        <p:txBody>
          <a:bodyPr wrap="none">
            <a:spAutoFit/>
          </a:bodyPr>
          <a:lstStyle/>
          <a:p>
            <a:r>
              <a:rPr lang="de-DE" sz="2000" b="1" dirty="0">
                <a:solidFill>
                  <a:schemeClr val="tx1">
                    <a:lumMod val="50000"/>
                    <a:lumOff val="50000"/>
                  </a:schemeClr>
                </a:solidFill>
                <a:latin typeface="Calibri" panose="020F0502020204030204" pitchFamily="34" charset="0"/>
                <a:cs typeface="Calibri" panose="020F0502020204030204" pitchFamily="34" charset="0"/>
              </a:rPr>
              <a:t>Natürlich</a:t>
            </a:r>
            <a:endParaRPr lang="de-DE" sz="20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Rechteck 5"/>
          <p:cNvSpPr/>
          <p:nvPr/>
        </p:nvSpPr>
        <p:spPr>
          <a:xfrm>
            <a:off x="5004048" y="2206491"/>
            <a:ext cx="2808312" cy="707886"/>
          </a:xfrm>
          <a:prstGeom prst="rect">
            <a:avLst/>
          </a:prstGeom>
        </p:spPr>
        <p:txBody>
          <a:bodyPr wrap="square">
            <a:spAutoFit/>
          </a:bodyPr>
          <a:lstStyle/>
          <a:p>
            <a:pPr algn="ctr"/>
            <a:r>
              <a:rPr lang="de-DE" sz="2000" b="1" dirty="0">
                <a:solidFill>
                  <a:schemeClr val="tx1">
                    <a:lumMod val="50000"/>
                    <a:lumOff val="50000"/>
                  </a:schemeClr>
                </a:solidFill>
                <a:latin typeface="Calibri" panose="020F0502020204030204" pitchFamily="34" charset="0"/>
                <a:cs typeface="Calibri" panose="020F0502020204030204" pitchFamily="34" charset="0"/>
              </a:rPr>
              <a:t>von Menschen gemacht</a:t>
            </a:r>
            <a:br>
              <a:rPr lang="de-DE" sz="2000" b="1" dirty="0">
                <a:solidFill>
                  <a:schemeClr val="tx1">
                    <a:lumMod val="50000"/>
                    <a:lumOff val="50000"/>
                  </a:schemeClr>
                </a:solidFill>
                <a:latin typeface="Calibri" panose="020F0502020204030204" pitchFamily="34" charset="0"/>
                <a:cs typeface="Calibri" panose="020F0502020204030204" pitchFamily="34" charset="0"/>
              </a:rPr>
            </a:br>
            <a:r>
              <a:rPr lang="de-DE" sz="2000" b="1" dirty="0">
                <a:solidFill>
                  <a:schemeClr val="tx1">
                    <a:lumMod val="50000"/>
                    <a:lumOff val="50000"/>
                  </a:schemeClr>
                </a:solidFill>
                <a:latin typeface="Calibri" panose="020F0502020204030204" pitchFamily="34" charset="0"/>
                <a:cs typeface="Calibri" panose="020F0502020204030204" pitchFamily="34" charset="0"/>
              </a:rPr>
              <a:t>Anthropogen</a:t>
            </a:r>
            <a:endParaRPr lang="de-DE" sz="200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38649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ctylos">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actylos">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Dactylos">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actylos">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2_Dactylos">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actylos">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1214</Words>
  <Application>Microsoft Office PowerPoint</Application>
  <PresentationFormat>Bildschirmpräsentation (4:3)</PresentationFormat>
  <Paragraphs>205</Paragraphs>
  <Slides>32</Slides>
  <Notes>8</Notes>
  <HiddenSlides>8</HiddenSlides>
  <MMClips>0</MMClips>
  <ScaleCrop>false</ScaleCrop>
  <HeadingPairs>
    <vt:vector size="6" baseType="variant">
      <vt:variant>
        <vt:lpstr>Verwendete Schriftarten</vt:lpstr>
      </vt:variant>
      <vt:variant>
        <vt:i4>8</vt:i4>
      </vt:variant>
      <vt:variant>
        <vt:lpstr>Design</vt:lpstr>
      </vt:variant>
      <vt:variant>
        <vt:i4>3</vt:i4>
      </vt:variant>
      <vt:variant>
        <vt:lpstr>Folientitel</vt:lpstr>
      </vt:variant>
      <vt:variant>
        <vt:i4>32</vt:i4>
      </vt:variant>
    </vt:vector>
  </HeadingPairs>
  <TitlesOfParts>
    <vt:vector size="43" baseType="lpstr">
      <vt:lpstr>Arial</vt:lpstr>
      <vt:lpstr>Calibri</vt:lpstr>
      <vt:lpstr>Franklin Gothic Book</vt:lpstr>
      <vt:lpstr>Perpetua</vt:lpstr>
      <vt:lpstr>Symbol</vt:lpstr>
      <vt:lpstr>Times New Roman</vt:lpstr>
      <vt:lpstr>Wingdings</vt:lpstr>
      <vt:lpstr>Wingdings 2</vt:lpstr>
      <vt:lpstr>Dactylos</vt:lpstr>
      <vt:lpstr>1_Dactylos</vt:lpstr>
      <vt:lpstr>2_Dactylos</vt:lpstr>
      <vt:lpstr>„Klimawandel &amp; Anpassung im GALABAU“ Blockkurs für berufliche Schulen - Präsentation</vt:lpstr>
      <vt:lpstr>Lernziele</vt:lpstr>
      <vt:lpstr>Programm</vt:lpstr>
      <vt:lpstr>Kursorganisation</vt:lpstr>
      <vt:lpstr>Kursorganisation</vt:lpstr>
      <vt:lpstr>Brainstorming</vt:lpstr>
      <vt:lpstr>Brainstorming Klimawandel</vt:lpstr>
      <vt:lpstr>Video: Klimawandel</vt:lpstr>
      <vt:lpstr>Treibhauseffekt</vt:lpstr>
      <vt:lpstr>Ursache des Klimawandels</vt:lpstr>
      <vt:lpstr>Folgen des  Klimawandels</vt:lpstr>
      <vt:lpstr>Video: Klimaschutz</vt:lpstr>
      <vt:lpstr>Leitfrage </vt:lpstr>
      <vt:lpstr>Klimaschutz: Was kann ich machen?</vt:lpstr>
      <vt:lpstr>Klimaschutz: Was kann ich machen?</vt:lpstr>
      <vt:lpstr>PowerPoint-Präsentation</vt:lpstr>
      <vt:lpstr>Klimawandel in Berlin: Temperatur - Mittelwerte</vt:lpstr>
      <vt:lpstr>Klimawandel in Berlin: Temperatur - Extreme</vt:lpstr>
      <vt:lpstr>Klimawandel in Berlin: Wind - Extreme</vt:lpstr>
      <vt:lpstr>Klimawandel in Berlin: Niederschlag - Extreme</vt:lpstr>
      <vt:lpstr>Klimawandel in Berlin: Niederschlag - Mittelwerte</vt:lpstr>
      <vt:lpstr>Klimawandel in Berlin</vt:lpstr>
      <vt:lpstr>Folgen für Berlin</vt:lpstr>
      <vt:lpstr>Folgen für Berlin</vt:lpstr>
      <vt:lpstr>Folgen für Berlin</vt:lpstr>
      <vt:lpstr>Klimawandel in Deutschland-Berlin</vt:lpstr>
      <vt:lpstr>Projektion für Berlin</vt:lpstr>
      <vt:lpstr>Brainstorming Klimaanpassung</vt:lpstr>
      <vt:lpstr>PowerPoint-Präsentation</vt:lpstr>
      <vt:lpstr>Gruppenarbeit  Klimaanpassung</vt:lpstr>
      <vt:lpstr>Blitzlicht</vt:lpstr>
      <vt:lpstr>PowerPoint-Präsentation</vt:lpstr>
    </vt:vector>
  </TitlesOfParts>
  <Company>TDC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Planung einer Weiterbildungsveranstaltung</dc:title>
  <dc:creator>qasx</dc:creator>
  <cp:lastModifiedBy>User</cp:lastModifiedBy>
  <cp:revision>305</cp:revision>
  <cp:lastPrinted>2018-12-14T12:45:10Z</cp:lastPrinted>
  <dcterms:created xsi:type="dcterms:W3CDTF">2018-08-30T14:14:26Z</dcterms:created>
  <dcterms:modified xsi:type="dcterms:W3CDTF">2020-04-06T18:36:17Z</dcterms:modified>
</cp:coreProperties>
</file>